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21"/>
    </p:embeddedFont>
    <p:embeddedFont>
      <p:font typeface="Roboto Bold" charset="1" panose="02000000000000000000"/>
      <p:regular r:id="rId22"/>
    </p:embeddedFont>
    <p:embeddedFont>
      <p:font typeface="Roboto" charset="1" panose="02000000000000000000"/>
      <p:regular r:id="rId23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80.png" Type="http://schemas.openxmlformats.org/officeDocument/2006/relationships/image"/><Relationship Id="rId14" Target="../media/image81.svg" Type="http://schemas.openxmlformats.org/officeDocument/2006/relationships/image"/><Relationship Id="rId15" Target="../media/image82.png" Type="http://schemas.openxmlformats.org/officeDocument/2006/relationships/image"/><Relationship Id="rId16" Target="../media/image83.svg" Type="http://schemas.openxmlformats.org/officeDocument/2006/relationships/image"/><Relationship Id="rId17" Target="../media/image84.jpeg" Type="http://schemas.openxmlformats.org/officeDocument/2006/relationships/image"/><Relationship Id="rId18" Target="../media/image85.jpeg" Type="http://schemas.openxmlformats.org/officeDocument/2006/relationships/image"/><Relationship Id="rId19" Target="../media/image86.jpeg" Type="http://schemas.openxmlformats.org/officeDocument/2006/relationships/image"/><Relationship Id="rId2" Target="../media/image69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17.png" Type="http://schemas.openxmlformats.org/officeDocument/2006/relationships/image"/><Relationship Id="rId18" Target="../media/image18.svg" Type="http://schemas.openxmlformats.org/officeDocument/2006/relationships/image"/><Relationship Id="rId19" Target="../media/image19.png" Type="http://schemas.openxmlformats.org/officeDocument/2006/relationships/image"/><Relationship Id="rId2" Target="../media/image2.jpe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https://blume.vc/reports/eldercare-bluprint" TargetMode="External" Type="http://schemas.openxmlformats.org/officeDocument/2006/relationships/hyperlink"/><Relationship Id="rId23" Target="https://blume.vc/reports/eldercare-bluprint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30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61.png" Type="http://schemas.openxmlformats.org/officeDocument/2006/relationships/image"/><Relationship Id="rId2" Target="../media/image48.jpe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23" Target="../media/image65.png" Type="http://schemas.openxmlformats.org/officeDocument/2006/relationships/image"/><Relationship Id="rId24" Target="../media/image66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494" t="0" r="-31795" b="-752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222419"/>
            <a:ext cx="38100" cy="1998761"/>
            <a:chOff x="0" y="0"/>
            <a:chExt cx="50800" cy="26650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" cy="2664968"/>
            </a:xfrm>
            <a:custGeom>
              <a:avLst/>
              <a:gdLst/>
              <a:ahLst/>
              <a:cxnLst/>
              <a:rect r="r" b="b" t="t" l="l"/>
              <a:pathLst>
                <a:path h="2664968" w="50800">
                  <a:moveTo>
                    <a:pt x="0" y="0"/>
                  </a:moveTo>
                  <a:lnTo>
                    <a:pt x="50800" y="0"/>
                  </a:lnTo>
                  <a:lnTo>
                    <a:pt x="50800" y="2664968"/>
                  </a:lnTo>
                  <a:lnTo>
                    <a:pt x="0" y="2664968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66800" y="2471342"/>
            <a:ext cx="6639753" cy="147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31"/>
              </a:lnSpc>
            </a:pPr>
            <a:r>
              <a:rPr lang="en-US" b="true" sz="6599" spc="277">
                <a:solidFill>
                  <a:srgbClr val="235A5B"/>
                </a:solidFill>
                <a:latin typeface="DM Sans Bold"/>
                <a:ea typeface="DM Sans Bold"/>
                <a:cs typeface="DM Sans Bold"/>
                <a:sym typeface="DM Sans Bold"/>
              </a:rPr>
              <a:t>VETRON CREST</a:t>
            </a:r>
          </a:p>
          <a:p>
            <a:pPr algn="just">
              <a:lnSpc>
                <a:spcPts val="3491"/>
              </a:lnSpc>
            </a:pPr>
            <a:r>
              <a:rPr lang="en-US" b="true" sz="2799" spc="117">
                <a:solidFill>
                  <a:srgbClr val="235A5B"/>
                </a:solidFill>
                <a:latin typeface="DM Sans Bold"/>
                <a:ea typeface="DM Sans Bold"/>
                <a:cs typeface="DM Sans Bold"/>
                <a:sym typeface="DM Sans Bold"/>
              </a:rPr>
              <a:t>CARE-COMFORT-CONNECTION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66744"/>
            <a:ext cx="7067773" cy="139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3"/>
              </a:lnSpc>
            </a:pPr>
            <a:r>
              <a:rPr lang="en-US" b="true" sz="4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 Holistic Problem Needing </a:t>
            </a:r>
          </a:p>
          <a:p>
            <a:pPr algn="l">
              <a:lnSpc>
                <a:spcPts val="5515"/>
              </a:lnSpc>
            </a:pPr>
            <a:r>
              <a:rPr lang="en-US" b="true" sz="4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 Holistic Response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3901" y="6593149"/>
            <a:ext cx="9020324" cy="11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“B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ehind the myth of ‘joint families’ lies India’s real eldercare crisis.”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2533" y="9453422"/>
            <a:ext cx="38640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34244"/>
                </a:solidFill>
                <a:latin typeface="Roboto Bold"/>
                <a:ea typeface="Roboto Bold"/>
                <a:cs typeface="Roboto Bold"/>
                <a:sym typeface="Roboto Bold"/>
              </a:rPr>
              <a:t>Aditya Ag +91-9599 088253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4382" y="1880740"/>
          <a:ext cx="11315700" cy="4610100"/>
        </p:xfrm>
        <a:graphic>
          <a:graphicData uri="http://schemas.openxmlformats.org/presentationml/2006/ole">
            <p:oleObj imgW="13576300" imgH="6870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620517" y="648265"/>
            <a:ext cx="11046967" cy="1119759"/>
            <a:chOff x="0" y="0"/>
            <a:chExt cx="14729289" cy="14930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80975"/>
              <a:ext cx="14729289" cy="1227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7"/>
                </a:lnSpc>
              </a:pPr>
              <a:r>
                <a:rPr lang="en-US" b="true" sz="5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Projected F</a:t>
              </a:r>
              <a:r>
                <a:rPr lang="en-US" b="true" sz="5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inancial </a:t>
              </a:r>
              <a:r>
                <a:rPr lang="en-US" b="true" sz="5199">
                  <a:solidFill>
                    <a:srgbClr val="EA580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Performance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042914" y="999194"/>
              <a:ext cx="1264346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Unit Level</a:t>
              </a: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Quarterly Financial Analysis &amp; Growth Metrics (Q1-Q8)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03635" y="-370119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1" y="0"/>
                </a:lnTo>
                <a:lnTo>
                  <a:pt x="2244371" y="2036768"/>
                </a:lnTo>
                <a:lnTo>
                  <a:pt x="0" y="203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7803" y="2185198"/>
            <a:ext cx="7815883" cy="78571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93451" y="5776399"/>
            <a:ext cx="387819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Use Of funds</a:t>
            </a:r>
          </a:p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Breakdown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85395" y="3549893"/>
            <a:ext cx="7173905" cy="1651648"/>
            <a:chOff x="0" y="0"/>
            <a:chExt cx="1889423" cy="435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9423" cy="435002"/>
            </a:xfrm>
            <a:custGeom>
              <a:avLst/>
              <a:gdLst/>
              <a:ahLst/>
              <a:cxnLst/>
              <a:rect r="r" b="b" t="t" l="l"/>
              <a:pathLst>
                <a:path h="435002" w="1889423">
                  <a:moveTo>
                    <a:pt x="17267" y="0"/>
                  </a:moveTo>
                  <a:lnTo>
                    <a:pt x="1872157" y="0"/>
                  </a:lnTo>
                  <a:cubicBezTo>
                    <a:pt x="1876736" y="0"/>
                    <a:pt x="1881128" y="1819"/>
                    <a:pt x="1884366" y="5057"/>
                  </a:cubicBezTo>
                  <a:cubicBezTo>
                    <a:pt x="1887604" y="8296"/>
                    <a:pt x="1889423" y="12687"/>
                    <a:pt x="1889423" y="17267"/>
                  </a:cubicBezTo>
                  <a:lnTo>
                    <a:pt x="1889423" y="417735"/>
                  </a:lnTo>
                  <a:cubicBezTo>
                    <a:pt x="1889423" y="427271"/>
                    <a:pt x="1881693" y="435002"/>
                    <a:pt x="1872157" y="435002"/>
                  </a:cubicBezTo>
                  <a:lnTo>
                    <a:pt x="17267" y="435002"/>
                  </a:lnTo>
                  <a:cubicBezTo>
                    <a:pt x="7731" y="435002"/>
                    <a:pt x="0" y="427271"/>
                    <a:pt x="0" y="417735"/>
                  </a:cubicBezTo>
                  <a:lnTo>
                    <a:pt x="0" y="17267"/>
                  </a:lnTo>
                  <a:cubicBezTo>
                    <a:pt x="0" y="7731"/>
                    <a:pt x="7731" y="0"/>
                    <a:pt x="17267" y="0"/>
                  </a:cubicBezTo>
                  <a:close/>
                </a:path>
              </a:pathLst>
            </a:custGeom>
            <a:solidFill>
              <a:srgbClr val="034244">
                <a:alpha val="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89423" cy="482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082128" y="3770244"/>
            <a:ext cx="3038303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Operational </a:t>
            </a:r>
          </a:p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Break-even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(months)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5395" y="5573192"/>
            <a:ext cx="7173905" cy="1651648"/>
            <a:chOff x="0" y="0"/>
            <a:chExt cx="1889423" cy="435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9423" cy="435002"/>
            </a:xfrm>
            <a:custGeom>
              <a:avLst/>
              <a:gdLst/>
              <a:ahLst/>
              <a:cxnLst/>
              <a:rect r="r" b="b" t="t" l="l"/>
              <a:pathLst>
                <a:path h="435002" w="1889423">
                  <a:moveTo>
                    <a:pt x="17267" y="0"/>
                  </a:moveTo>
                  <a:lnTo>
                    <a:pt x="1872157" y="0"/>
                  </a:lnTo>
                  <a:cubicBezTo>
                    <a:pt x="1876736" y="0"/>
                    <a:pt x="1881128" y="1819"/>
                    <a:pt x="1884366" y="5057"/>
                  </a:cubicBezTo>
                  <a:cubicBezTo>
                    <a:pt x="1887604" y="8296"/>
                    <a:pt x="1889423" y="12687"/>
                    <a:pt x="1889423" y="17267"/>
                  </a:cubicBezTo>
                  <a:lnTo>
                    <a:pt x="1889423" y="417735"/>
                  </a:lnTo>
                  <a:cubicBezTo>
                    <a:pt x="1889423" y="427271"/>
                    <a:pt x="1881693" y="435002"/>
                    <a:pt x="1872157" y="435002"/>
                  </a:cubicBezTo>
                  <a:lnTo>
                    <a:pt x="17267" y="435002"/>
                  </a:lnTo>
                  <a:cubicBezTo>
                    <a:pt x="7731" y="435002"/>
                    <a:pt x="0" y="427271"/>
                    <a:pt x="0" y="417735"/>
                  </a:cubicBezTo>
                  <a:lnTo>
                    <a:pt x="0" y="17267"/>
                  </a:lnTo>
                  <a:cubicBezTo>
                    <a:pt x="0" y="7731"/>
                    <a:pt x="7731" y="0"/>
                    <a:pt x="17267" y="0"/>
                  </a:cubicBezTo>
                  <a:close/>
                </a:path>
              </a:pathLst>
            </a:custGeom>
            <a:solidFill>
              <a:srgbClr val="034244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89423" cy="482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82128" y="5988806"/>
            <a:ext cx="303830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Project Payback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Period (months)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85395" y="7606652"/>
            <a:ext cx="7173905" cy="1651648"/>
            <a:chOff x="0" y="0"/>
            <a:chExt cx="1889423" cy="4350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9423" cy="435002"/>
            </a:xfrm>
            <a:custGeom>
              <a:avLst/>
              <a:gdLst/>
              <a:ahLst/>
              <a:cxnLst/>
              <a:rect r="r" b="b" t="t" l="l"/>
              <a:pathLst>
                <a:path h="435002" w="1889423">
                  <a:moveTo>
                    <a:pt x="17267" y="0"/>
                  </a:moveTo>
                  <a:lnTo>
                    <a:pt x="1872157" y="0"/>
                  </a:lnTo>
                  <a:cubicBezTo>
                    <a:pt x="1876736" y="0"/>
                    <a:pt x="1881128" y="1819"/>
                    <a:pt x="1884366" y="5057"/>
                  </a:cubicBezTo>
                  <a:cubicBezTo>
                    <a:pt x="1887604" y="8296"/>
                    <a:pt x="1889423" y="12687"/>
                    <a:pt x="1889423" y="17267"/>
                  </a:cubicBezTo>
                  <a:lnTo>
                    <a:pt x="1889423" y="417735"/>
                  </a:lnTo>
                  <a:cubicBezTo>
                    <a:pt x="1889423" y="427271"/>
                    <a:pt x="1881693" y="435002"/>
                    <a:pt x="1872157" y="435002"/>
                  </a:cubicBezTo>
                  <a:lnTo>
                    <a:pt x="17267" y="435002"/>
                  </a:lnTo>
                  <a:cubicBezTo>
                    <a:pt x="7731" y="435002"/>
                    <a:pt x="0" y="427271"/>
                    <a:pt x="0" y="417735"/>
                  </a:cubicBezTo>
                  <a:lnTo>
                    <a:pt x="0" y="17267"/>
                  </a:lnTo>
                  <a:cubicBezTo>
                    <a:pt x="0" y="7731"/>
                    <a:pt x="7731" y="0"/>
                    <a:pt x="17267" y="0"/>
                  </a:cubicBezTo>
                  <a:close/>
                </a:path>
              </a:pathLst>
            </a:custGeom>
            <a:solidFill>
              <a:srgbClr val="034244">
                <a:alpha val="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889423" cy="482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082128" y="8022266"/>
            <a:ext cx="303830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Monthly Profit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235A5B"/>
                </a:solidFill>
                <a:latin typeface="Roboto Bold"/>
                <a:ea typeface="Roboto Bold"/>
                <a:cs typeface="Roboto Bold"/>
                <a:sym typeface="Roboto Bold"/>
              </a:rPr>
              <a:t>(from Q6)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75278" y="3690869"/>
            <a:ext cx="229425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  <a:spcBef>
                <a:spcPct val="0"/>
              </a:spcBef>
            </a:pPr>
            <a:r>
              <a:rPr lang="en-US" b="true" sz="7200" spc="30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12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2348" y="5719249"/>
            <a:ext cx="319718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  <a:spcBef>
                <a:spcPct val="0"/>
              </a:spcBef>
            </a:pPr>
            <a:r>
              <a:rPr lang="en-US" b="true" sz="7200" spc="30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20-24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75278" y="7747629"/>
            <a:ext cx="237450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  <a:spcBef>
                <a:spcPct val="0"/>
              </a:spcBef>
            </a:pPr>
            <a:r>
              <a:rPr lang="en-US" b="true" sz="7200" spc="30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₹</a:t>
            </a:r>
            <a:r>
              <a:rPr lang="en-US" b="true" sz="7200" spc="30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6L+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75278" y="2897113"/>
            <a:ext cx="268402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Key Milestones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11944" y="259734"/>
            <a:ext cx="7894229" cy="96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7"/>
              </a:lnSpc>
            </a:pPr>
            <a:r>
              <a:rPr lang="en-US" b="true" sz="5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Investment Overview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95129" y="1822312"/>
            <a:ext cx="15980534" cy="417576"/>
            <a:chOff x="0" y="0"/>
            <a:chExt cx="21307378" cy="55676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7150"/>
              <a:ext cx="7021140" cy="499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</a:pPr>
              <a:r>
                <a:rPr lang="en-US" b="true" sz="2799" spc="89" u="sng">
                  <a:solidFill>
                    <a:srgbClr val="EA580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Funds Required: ₹80L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271941" y="57150"/>
              <a:ext cx="12035437" cy="499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</a:pPr>
              <a:r>
                <a:rPr lang="en-US" b="true" sz="2799" spc="89" u="sng">
                  <a:solidFill>
                    <a:srgbClr val="EA580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Scope: Launch &amp; Operate 1 Unit in NCR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772101" y="-1145598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950735">
            <a:off x="-1023056" y="232526"/>
            <a:ext cx="1601828" cy="588672"/>
          </a:xfrm>
          <a:custGeom>
            <a:avLst/>
            <a:gdLst/>
            <a:ahLst/>
            <a:cxnLst/>
            <a:rect r="r" b="b" t="t" l="l"/>
            <a:pathLst>
              <a:path h="588672" w="1601828">
                <a:moveTo>
                  <a:pt x="0" y="0"/>
                </a:moveTo>
                <a:lnTo>
                  <a:pt x="1601829" y="0"/>
                </a:lnTo>
                <a:lnTo>
                  <a:pt x="1601829" y="588672"/>
                </a:lnTo>
                <a:lnTo>
                  <a:pt x="0" y="58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98279" y="1117925"/>
            <a:ext cx="21147006" cy="7269283"/>
          </a:xfrm>
          <a:custGeom>
            <a:avLst/>
            <a:gdLst/>
            <a:ahLst/>
            <a:cxnLst/>
            <a:rect r="r" b="b" t="t" l="l"/>
            <a:pathLst>
              <a:path h="7269283" w="21147006">
                <a:moveTo>
                  <a:pt x="21147006" y="0"/>
                </a:moveTo>
                <a:lnTo>
                  <a:pt x="0" y="0"/>
                </a:lnTo>
                <a:lnTo>
                  <a:pt x="0" y="7269283"/>
                </a:lnTo>
                <a:lnTo>
                  <a:pt x="21147006" y="7269283"/>
                </a:lnTo>
                <a:lnTo>
                  <a:pt x="21147006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620750" y="-1533177"/>
            <a:ext cx="5555395" cy="2218077"/>
            <a:chOff x="0" y="0"/>
            <a:chExt cx="890604" cy="355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968" y="0"/>
              <a:ext cx="868668" cy="355587"/>
            </a:xfrm>
            <a:custGeom>
              <a:avLst/>
              <a:gdLst/>
              <a:ahLst/>
              <a:cxnLst/>
              <a:rect r="r" b="b" t="t" l="l"/>
              <a:pathLst>
                <a:path h="355587" w="868668">
                  <a:moveTo>
                    <a:pt x="648564" y="0"/>
                  </a:moveTo>
                  <a:lnTo>
                    <a:pt x="16904" y="0"/>
                  </a:lnTo>
                  <a:cubicBezTo>
                    <a:pt x="11138" y="0"/>
                    <a:pt x="5808" y="3069"/>
                    <a:pt x="2914" y="8056"/>
                  </a:cubicBezTo>
                  <a:cubicBezTo>
                    <a:pt x="20" y="13043"/>
                    <a:pt x="0" y="19193"/>
                    <a:pt x="2861" y="24199"/>
                  </a:cubicBezTo>
                  <a:lnTo>
                    <a:pt x="178403" y="331388"/>
                  </a:lnTo>
                  <a:cubicBezTo>
                    <a:pt x="186955" y="346352"/>
                    <a:pt x="202869" y="355587"/>
                    <a:pt x="220104" y="355587"/>
                  </a:cubicBezTo>
                  <a:lnTo>
                    <a:pt x="851764" y="355587"/>
                  </a:lnTo>
                  <a:cubicBezTo>
                    <a:pt x="857530" y="355587"/>
                    <a:pt x="862860" y="352518"/>
                    <a:pt x="865754" y="347531"/>
                  </a:cubicBezTo>
                  <a:cubicBezTo>
                    <a:pt x="868647" y="342544"/>
                    <a:pt x="868668" y="336394"/>
                    <a:pt x="865807" y="331388"/>
                  </a:cubicBezTo>
                  <a:lnTo>
                    <a:pt x="690265" y="24199"/>
                  </a:lnTo>
                  <a:cubicBezTo>
                    <a:pt x="681713" y="9235"/>
                    <a:pt x="665799" y="0"/>
                    <a:pt x="648564" y="0"/>
                  </a:cubicBezTo>
                  <a:close/>
                </a:path>
              </a:pathLst>
            </a:custGeom>
            <a:solidFill>
              <a:srgbClr val="639C9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76200"/>
              <a:ext cx="687404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203448">
            <a:off x="16559554" y="-485845"/>
            <a:ext cx="1860169" cy="1904610"/>
          </a:xfrm>
          <a:custGeom>
            <a:avLst/>
            <a:gdLst/>
            <a:ahLst/>
            <a:cxnLst/>
            <a:rect r="r" b="b" t="t" l="l"/>
            <a:pathLst>
              <a:path h="1904610" w="1860169">
                <a:moveTo>
                  <a:pt x="0" y="0"/>
                </a:moveTo>
                <a:lnTo>
                  <a:pt x="1860168" y="0"/>
                </a:lnTo>
                <a:lnTo>
                  <a:pt x="1860168" y="1904609"/>
                </a:lnTo>
                <a:lnTo>
                  <a:pt x="0" y="1904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92112" y="9973203"/>
            <a:ext cx="17956546" cy="2418629"/>
          </a:xfrm>
          <a:custGeom>
            <a:avLst/>
            <a:gdLst/>
            <a:ahLst/>
            <a:cxnLst/>
            <a:rect r="r" b="b" t="t" l="l"/>
            <a:pathLst>
              <a:path h="2418629" w="17956546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73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86161" y="-37195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11500" y="1290610"/>
            <a:ext cx="120650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CORE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 TEAM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496163" y="2976535"/>
            <a:ext cx="13224538" cy="5374319"/>
            <a:chOff x="0" y="0"/>
            <a:chExt cx="17632717" cy="71657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58" y="659513"/>
              <a:ext cx="3854845" cy="3854845"/>
            </a:xfrm>
            <a:custGeom>
              <a:avLst/>
              <a:gdLst/>
              <a:ahLst/>
              <a:cxnLst/>
              <a:rect r="r" b="b" t="t" l="l"/>
              <a:pathLst>
                <a:path h="3854845" w="3854845">
                  <a:moveTo>
                    <a:pt x="0" y="0"/>
                  </a:moveTo>
                  <a:lnTo>
                    <a:pt x="3854845" y="0"/>
                  </a:lnTo>
                  <a:lnTo>
                    <a:pt x="3854845" y="3854845"/>
                  </a:lnTo>
                  <a:lnTo>
                    <a:pt x="0" y="385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658" y="0"/>
              <a:ext cx="3854845" cy="385484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3783" y="186154"/>
              <a:ext cx="3482537" cy="348253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-31275" t="-51676" r="-47346" b="-130730"/>
                </a:stretch>
              </a:blip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6864895" y="659513"/>
              <a:ext cx="3854845" cy="3854845"/>
            </a:xfrm>
            <a:custGeom>
              <a:avLst/>
              <a:gdLst/>
              <a:ahLst/>
              <a:cxnLst/>
              <a:rect r="r" b="b" t="t" l="l"/>
              <a:pathLst>
                <a:path h="3854845" w="3854845">
                  <a:moveTo>
                    <a:pt x="0" y="0"/>
                  </a:moveTo>
                  <a:lnTo>
                    <a:pt x="3854845" y="0"/>
                  </a:lnTo>
                  <a:lnTo>
                    <a:pt x="3854845" y="3854845"/>
                  </a:lnTo>
                  <a:lnTo>
                    <a:pt x="0" y="385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6864895" y="0"/>
              <a:ext cx="3854845" cy="385484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39C9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7051049" y="186154"/>
              <a:ext cx="3482537" cy="348253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 l="0" t="-6688" r="0" b="-141656"/>
                </a:stretch>
              </a:blip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3729789" y="4290484"/>
              <a:ext cx="385550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Nitin Khatri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13777871" y="659513"/>
              <a:ext cx="3854845" cy="3854845"/>
            </a:xfrm>
            <a:custGeom>
              <a:avLst/>
              <a:gdLst/>
              <a:ahLst/>
              <a:cxnLst/>
              <a:rect r="r" b="b" t="t" l="l"/>
              <a:pathLst>
                <a:path h="3854845" w="3854845">
                  <a:moveTo>
                    <a:pt x="0" y="0"/>
                  </a:moveTo>
                  <a:lnTo>
                    <a:pt x="3854846" y="0"/>
                  </a:lnTo>
                  <a:lnTo>
                    <a:pt x="3854846" y="3854845"/>
                  </a:lnTo>
                  <a:lnTo>
                    <a:pt x="0" y="385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13777871" y="0"/>
              <a:ext cx="3854845" cy="385484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964026" y="186154"/>
              <a:ext cx="3482537" cy="348253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 l="0" t="0" r="-6006" b="-27339"/>
                </a:stretch>
              </a:blip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658" y="4908340"/>
              <a:ext cx="3854187" cy="432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CEO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4290484"/>
              <a:ext cx="385550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Aditya Agrawal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502694"/>
              <a:ext cx="3855503" cy="1243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Ex-entrepreneur with a decade of leadership in healthcare &amp; hospitality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865553" y="4908340"/>
              <a:ext cx="3854187" cy="432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COO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6864895" y="4290484"/>
              <a:ext cx="385550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Rahul Rode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864895" y="5502694"/>
              <a:ext cx="3855503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10+ years in sales and ops in hospitality; 5+ years of hands-on leadership in eldercare services.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3730447" y="4908340"/>
              <a:ext cx="3854187" cy="432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CTO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3729789" y="5502694"/>
              <a:ext cx="3855503" cy="1243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 lead with 16+ years in digital health, building scalable, AI-driven systems.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643446" y="9201150"/>
            <a:ext cx="361585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u="sng">
                <a:solidFill>
                  <a:srgbClr val="034244"/>
                </a:solidFill>
                <a:latin typeface="Roboto Bold"/>
                <a:ea typeface="Roboto Bold"/>
                <a:cs typeface="Roboto Bold"/>
                <a:sym typeface="Roboto Bold"/>
              </a:rPr>
              <a:t>connect@vetroncrest.com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54813">
            <a:off x="-2483928" y="-1763293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54813">
            <a:off x="15935295" y="8732386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62312" y="477312"/>
            <a:ext cx="1251376" cy="1102775"/>
          </a:xfrm>
          <a:custGeom>
            <a:avLst/>
            <a:gdLst/>
            <a:ahLst/>
            <a:cxnLst/>
            <a:rect r="r" b="b" t="t" l="l"/>
            <a:pathLst>
              <a:path h="1102775" w="1251376">
                <a:moveTo>
                  <a:pt x="0" y="0"/>
                </a:moveTo>
                <a:lnTo>
                  <a:pt x="1251376" y="0"/>
                </a:lnTo>
                <a:lnTo>
                  <a:pt x="1251376" y="1102776"/>
                </a:lnTo>
                <a:lnTo>
                  <a:pt x="0" y="1102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950735">
            <a:off x="-350329" y="9953366"/>
            <a:ext cx="1601828" cy="588672"/>
          </a:xfrm>
          <a:custGeom>
            <a:avLst/>
            <a:gdLst/>
            <a:ahLst/>
            <a:cxnLst/>
            <a:rect r="r" b="b" t="t" l="l"/>
            <a:pathLst>
              <a:path h="588672" w="1601828">
                <a:moveTo>
                  <a:pt x="0" y="0"/>
                </a:moveTo>
                <a:lnTo>
                  <a:pt x="1601828" y="0"/>
                </a:lnTo>
                <a:lnTo>
                  <a:pt x="1601828" y="588672"/>
                </a:lnTo>
                <a:lnTo>
                  <a:pt x="0" y="588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7931" y="3242034"/>
            <a:ext cx="15418435" cy="6016266"/>
            <a:chOff x="0" y="0"/>
            <a:chExt cx="20557913" cy="8021689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8472762" y="0"/>
              <a:ext cx="3436057" cy="3364753"/>
              <a:chOff x="-72390" y="7620"/>
              <a:chExt cx="6487160" cy="63525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r="r" b="b" t="t" l="l"/>
                <a:pathLst>
                  <a:path h="6352540" w="648716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3394719" y="311579"/>
              <a:ext cx="1508099" cy="150809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436741" y="4586094"/>
              <a:ext cx="1508099" cy="150809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026419" y="3314036"/>
              <a:ext cx="1508099" cy="150809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6977977" y="1181743"/>
              <a:ext cx="1546682" cy="241010"/>
            </a:xfrm>
            <a:prstGeom prst="line">
              <a:avLst/>
            </a:prstGeom>
            <a:ln cap="flat" w="38100">
              <a:solidFill>
                <a:srgbClr val="231F2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7236830" y="2576054"/>
              <a:ext cx="1612306" cy="1073960"/>
            </a:xfrm>
            <a:prstGeom prst="line">
              <a:avLst/>
            </a:prstGeom>
            <a:ln cap="flat" w="38100">
              <a:solidFill>
                <a:srgbClr val="231F2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10190790" y="3364753"/>
              <a:ext cx="0" cy="1221341"/>
            </a:xfrm>
            <a:prstGeom prst="line">
              <a:avLst/>
            </a:prstGeom>
            <a:ln cap="flat" w="38100">
              <a:solidFill>
                <a:srgbClr val="231F2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533626" y="2574828"/>
              <a:ext cx="1618770" cy="1075839"/>
            </a:xfrm>
            <a:prstGeom prst="line">
              <a:avLst/>
            </a:prstGeom>
            <a:ln cap="flat" w="38100">
              <a:solidFill>
                <a:srgbClr val="231F2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11857174" y="1181743"/>
              <a:ext cx="1546429" cy="240971"/>
            </a:xfrm>
            <a:prstGeom prst="line">
              <a:avLst/>
            </a:prstGeom>
            <a:ln cap="flat" w="38100">
              <a:solidFill>
                <a:srgbClr val="231F2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243624" y="3702517"/>
              <a:ext cx="731137" cy="731137"/>
            </a:xfrm>
            <a:custGeom>
              <a:avLst/>
              <a:gdLst/>
              <a:ahLst/>
              <a:cxnLst/>
              <a:rect r="r" b="b" t="t" l="l"/>
              <a:pathLst>
                <a:path h="731137" w="731137">
                  <a:moveTo>
                    <a:pt x="0" y="0"/>
                  </a:moveTo>
                  <a:lnTo>
                    <a:pt x="731137" y="0"/>
                  </a:lnTo>
                  <a:lnTo>
                    <a:pt x="731137" y="731137"/>
                  </a:lnTo>
                  <a:lnTo>
                    <a:pt x="0" y="731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5478763" y="311579"/>
              <a:ext cx="1508099" cy="150809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5895639" y="523669"/>
              <a:ext cx="674345" cy="1010255"/>
            </a:xfrm>
            <a:custGeom>
              <a:avLst/>
              <a:gdLst/>
              <a:ahLst/>
              <a:cxnLst/>
              <a:rect r="r" b="b" t="t" l="l"/>
              <a:pathLst>
                <a:path h="1010255" w="674345">
                  <a:moveTo>
                    <a:pt x="0" y="0"/>
                  </a:moveTo>
                  <a:lnTo>
                    <a:pt x="674346" y="0"/>
                  </a:lnTo>
                  <a:lnTo>
                    <a:pt x="674346" y="1010256"/>
                  </a:lnTo>
                  <a:lnTo>
                    <a:pt x="0" y="1010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5855143" y="3314036"/>
              <a:ext cx="1508099" cy="1508099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6233490" y="3636829"/>
              <a:ext cx="751405" cy="939257"/>
            </a:xfrm>
            <a:custGeom>
              <a:avLst/>
              <a:gdLst/>
              <a:ahLst/>
              <a:cxnLst/>
              <a:rect r="r" b="b" t="t" l="l"/>
              <a:pathLst>
                <a:path h="939257" w="751405">
                  <a:moveTo>
                    <a:pt x="0" y="0"/>
                  </a:moveTo>
                  <a:lnTo>
                    <a:pt x="751406" y="0"/>
                  </a:lnTo>
                  <a:lnTo>
                    <a:pt x="751406" y="939256"/>
                  </a:lnTo>
                  <a:lnTo>
                    <a:pt x="0" y="939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9705670" y="5050310"/>
              <a:ext cx="970241" cy="686225"/>
            </a:xfrm>
            <a:custGeom>
              <a:avLst/>
              <a:gdLst/>
              <a:ahLst/>
              <a:cxnLst/>
              <a:rect r="r" b="b" t="t" l="l"/>
              <a:pathLst>
                <a:path h="686225" w="970241">
                  <a:moveTo>
                    <a:pt x="0" y="0"/>
                  </a:moveTo>
                  <a:lnTo>
                    <a:pt x="970241" y="0"/>
                  </a:lnTo>
                  <a:lnTo>
                    <a:pt x="970241" y="686225"/>
                  </a:lnTo>
                  <a:lnTo>
                    <a:pt x="0" y="686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3751466" y="579884"/>
              <a:ext cx="794605" cy="1155789"/>
            </a:xfrm>
            <a:custGeom>
              <a:avLst/>
              <a:gdLst/>
              <a:ahLst/>
              <a:cxnLst/>
              <a:rect r="r" b="b" t="t" l="l"/>
              <a:pathLst>
                <a:path h="1155789" w="794605">
                  <a:moveTo>
                    <a:pt x="0" y="0"/>
                  </a:moveTo>
                  <a:lnTo>
                    <a:pt x="794605" y="0"/>
                  </a:lnTo>
                  <a:lnTo>
                    <a:pt x="794605" y="1155789"/>
                  </a:lnTo>
                  <a:lnTo>
                    <a:pt x="0" y="115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3356416" y="3559578"/>
              <a:ext cx="848103" cy="1045428"/>
            </a:xfrm>
            <a:custGeom>
              <a:avLst/>
              <a:gdLst/>
              <a:ahLst/>
              <a:cxnLst/>
              <a:rect r="r" b="b" t="t" l="l"/>
              <a:pathLst>
                <a:path h="1045428" w="848103">
                  <a:moveTo>
                    <a:pt x="0" y="0"/>
                  </a:moveTo>
                  <a:lnTo>
                    <a:pt x="848104" y="0"/>
                  </a:lnTo>
                  <a:lnTo>
                    <a:pt x="848104" y="1045428"/>
                  </a:lnTo>
                  <a:lnTo>
                    <a:pt x="0" y="104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100997" y="860425"/>
              <a:ext cx="1998756" cy="1806376"/>
            </a:xfrm>
            <a:custGeom>
              <a:avLst/>
              <a:gdLst/>
              <a:ahLst/>
              <a:cxnLst/>
              <a:rect r="r" b="b" t="t" l="l"/>
              <a:pathLst>
                <a:path h="1806376" w="1998756">
                  <a:moveTo>
                    <a:pt x="0" y="0"/>
                  </a:moveTo>
                  <a:lnTo>
                    <a:pt x="1998757" y="0"/>
                  </a:lnTo>
                  <a:lnTo>
                    <a:pt x="1998757" y="1806376"/>
                  </a:lnTo>
                  <a:lnTo>
                    <a:pt x="0" y="180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153381" y="906365"/>
              <a:ext cx="547876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Aging Population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625226"/>
              <a:ext cx="5478763" cy="1299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40% growth in seniors (2021–31) vs 8% in general population</a:t>
              </a:r>
            </a:p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906144" y="1018004"/>
              <a:ext cx="352942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Digital </a:t>
              </a: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Adoption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4902818" y="1762528"/>
              <a:ext cx="5655095" cy="85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77% 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of 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urban seniors use smartphones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e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bling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digital health 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er</a:t>
              </a: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4902818" y="4774510"/>
              <a:ext cx="4073642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Post-COVID Mindset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3780468" y="5515978"/>
              <a:ext cx="5655095" cy="85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Seniors &amp; families now demand safety, medical support, and engagement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363242" y="6501710"/>
              <a:ext cx="565509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Rising Affluence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7399259" y="7166978"/>
              <a:ext cx="5655095" cy="85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Baby boomers retiring with disposable income, lifestyle expectations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153381" y="4774510"/>
              <a:ext cx="547876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Shift to </a:t>
              </a:r>
              <a:r>
                <a:rPr lang="en-US" b="true" sz="22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Nuclear Families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76381" y="5613764"/>
              <a:ext cx="5478763" cy="85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 strike="noStrike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60% nuclear families; children as buyers, often NRIs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03846" y="933450"/>
            <a:ext cx="12386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79"/>
              </a:lnSpc>
              <a:spcBef>
                <a:spcPct val="0"/>
              </a:spcBef>
            </a:pPr>
            <a:r>
              <a:rPr lang="en-US" b="true" sz="5199" spc="218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INDIA'S HIDDEN </a:t>
            </a:r>
            <a:r>
              <a:rPr lang="en-US" b="true" sz="5199" spc="218" strike="noStrike" u="none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ELDE</a:t>
            </a:r>
            <a:r>
              <a:rPr lang="en-US" b="true" sz="5199" spc="218" strike="noStrike" u="none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RC</a:t>
            </a:r>
            <a:r>
              <a:rPr lang="en-US" b="true" sz="5199" spc="218" strike="noStrike" u="none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b="true" sz="5199" spc="218" strike="noStrike" u="none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5199" spc="218" strike="noStrike" u="none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E CRISIS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21495" y="9210675"/>
            <a:ext cx="405936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-US" sz="2199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2" tooltip="https://blume.vc/reports/eldercare-bluprint"/>
              </a:rPr>
              <a:t>Blume-</a:t>
            </a:r>
            <a:r>
              <a:rPr lang="en-US" sz="2199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3" tooltip="https://blume.vc/reports/eldercare-bluprint"/>
              </a:rPr>
              <a:t>Eldercare Bluprint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55567">
            <a:off x="-13271040" y="4577689"/>
            <a:ext cx="18975571" cy="16600770"/>
          </a:xfrm>
          <a:custGeom>
            <a:avLst/>
            <a:gdLst/>
            <a:ahLst/>
            <a:cxnLst/>
            <a:rect r="r" b="b" t="t" l="l"/>
            <a:pathLst>
              <a:path h="16600770" w="18975571">
                <a:moveTo>
                  <a:pt x="0" y="0"/>
                </a:moveTo>
                <a:lnTo>
                  <a:pt x="18975571" y="0"/>
                </a:lnTo>
                <a:lnTo>
                  <a:pt x="18975571" y="16600771"/>
                </a:lnTo>
                <a:lnTo>
                  <a:pt x="0" y="1660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1426">
            <a:off x="12142243" y="-12699081"/>
            <a:ext cx="19243228" cy="16834929"/>
          </a:xfrm>
          <a:custGeom>
            <a:avLst/>
            <a:gdLst/>
            <a:ahLst/>
            <a:cxnLst/>
            <a:rect r="r" b="b" t="t" l="l"/>
            <a:pathLst>
              <a:path h="16834929" w="19243228">
                <a:moveTo>
                  <a:pt x="0" y="0"/>
                </a:moveTo>
                <a:lnTo>
                  <a:pt x="19243228" y="0"/>
                </a:lnTo>
                <a:lnTo>
                  <a:pt x="19243228" y="16834929"/>
                </a:lnTo>
                <a:lnTo>
                  <a:pt x="0" y="1683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76417" y="4035416"/>
          <a:ext cx="15935166" cy="5010178"/>
        </p:xfrm>
        <a:graphic>
          <a:graphicData uri="http://schemas.openxmlformats.org/drawingml/2006/table">
            <a:tbl>
              <a:tblPr/>
              <a:tblGrid>
                <a:gridCol w="1936303"/>
                <a:gridCol w="4597246"/>
                <a:gridCol w="5109088"/>
                <a:gridCol w="4292529"/>
              </a:tblGrid>
              <a:tr h="7624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Name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0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Mrs. Neha (42)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0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Mr. Raghavan (76)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0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Dr. Sharma (55)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</a:tr>
              <a:tr h="1191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Profile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Working Daughter in Delhi NCR HR Professional, mother of two.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Retired Banker Lives alone in Gurugram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Oncologist at Medanta Refers patients who need palliative care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930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Situation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Lives 15 km from her 72-yr-old father- Travels frequently for work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Recently had knee replacement Feels lonely, misses companionship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 reliable care post-treatment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Concerned about home care quality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934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Pain Point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Constant worry about father's safety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time to manage meds, appointments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Struggles with stairs, diet, cleaning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daily social engagement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Lack of trained palliative setups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structured referral network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1191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What they Seek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Trustworthy, holistic care option- Safe, engaging environment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Dignified, active community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Emergency medical support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Partner institution offering high-quality care</a:t>
                      </a: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Regular reporting &amp; patient updates</a:t>
                      </a: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5193765" y="1235573"/>
            <a:ext cx="2007158" cy="200715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2928" t="0" r="-12928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646128" y="1235573"/>
            <a:ext cx="2007158" cy="2007150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696" t="0" r="-3696" b="-5341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098491" y="1235573"/>
            <a:ext cx="2007158" cy="2007150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9636" r="0" b="-963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245098"/>
            <a:ext cx="3866459" cy="154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5"/>
              </a:lnSpc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PERSONAS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59980" y="9258300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4774" y="933450"/>
            <a:ext cx="145984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FULL-STACK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ELDERCARE SOLUTION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00846" y="2519433"/>
            <a:ext cx="12886309" cy="6738867"/>
            <a:chOff x="0" y="0"/>
            <a:chExt cx="17181745" cy="8985156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2532389" y="4511524"/>
              <a:ext cx="7006021" cy="1941243"/>
              <a:chOff x="0" y="0"/>
              <a:chExt cx="1383905" cy="38345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83905" cy="383455"/>
              </a:xfrm>
              <a:custGeom>
                <a:avLst/>
                <a:gdLst/>
                <a:ahLst/>
                <a:cxnLst/>
                <a:rect r="r" b="b" t="t" l="l"/>
                <a:pathLst>
                  <a:path h="383455" w="1383905">
                    <a:moveTo>
                      <a:pt x="75143" y="0"/>
                    </a:moveTo>
                    <a:lnTo>
                      <a:pt x="1308763" y="0"/>
                    </a:lnTo>
                    <a:cubicBezTo>
                      <a:pt x="1328692" y="0"/>
                      <a:pt x="1347805" y="7917"/>
                      <a:pt x="1361897" y="22009"/>
                    </a:cubicBezTo>
                    <a:cubicBezTo>
                      <a:pt x="1375989" y="36101"/>
                      <a:pt x="1383905" y="55214"/>
                      <a:pt x="1383905" y="75143"/>
                    </a:cubicBezTo>
                    <a:lnTo>
                      <a:pt x="1383905" y="308313"/>
                    </a:lnTo>
                    <a:cubicBezTo>
                      <a:pt x="1383905" y="349813"/>
                      <a:pt x="1350263" y="383455"/>
                      <a:pt x="1308763" y="383455"/>
                    </a:cubicBezTo>
                    <a:lnTo>
                      <a:pt x="75143" y="383455"/>
                    </a:lnTo>
                    <a:cubicBezTo>
                      <a:pt x="33642" y="383455"/>
                      <a:pt x="0" y="349813"/>
                      <a:pt x="0" y="308313"/>
                    </a:cubicBezTo>
                    <a:lnTo>
                      <a:pt x="0" y="75143"/>
                    </a:lnTo>
                    <a:cubicBezTo>
                      <a:pt x="0" y="33642"/>
                      <a:pt x="33642" y="0"/>
                      <a:pt x="75143" y="0"/>
                    </a:cubicBez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1383905" cy="459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CARE REQUIRED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461943" y="0"/>
              <a:ext cx="14719802" cy="1633017"/>
              <a:chOff x="0" y="0"/>
              <a:chExt cx="2907615" cy="3225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07615" cy="322571"/>
              </a:xfrm>
              <a:custGeom>
                <a:avLst/>
                <a:gdLst/>
                <a:ahLst/>
                <a:cxnLst/>
                <a:rect r="r" b="b" t="t" l="l"/>
                <a:pathLst>
                  <a:path h="322571" w="2907615">
                    <a:moveTo>
                      <a:pt x="35765" y="0"/>
                    </a:moveTo>
                    <a:lnTo>
                      <a:pt x="2871850" y="0"/>
                    </a:lnTo>
                    <a:cubicBezTo>
                      <a:pt x="2891603" y="0"/>
                      <a:pt x="2907615" y="16012"/>
                      <a:pt x="2907615" y="35765"/>
                    </a:cubicBezTo>
                    <a:lnTo>
                      <a:pt x="2907615" y="286807"/>
                    </a:lnTo>
                    <a:cubicBezTo>
                      <a:pt x="2907615" y="306559"/>
                      <a:pt x="2891603" y="322571"/>
                      <a:pt x="2871850" y="322571"/>
                    </a:cubicBezTo>
                    <a:lnTo>
                      <a:pt x="35765" y="322571"/>
                    </a:lnTo>
                    <a:cubicBezTo>
                      <a:pt x="16012" y="322571"/>
                      <a:pt x="0" y="306559"/>
                      <a:pt x="0" y="286807"/>
                    </a:cubicBezTo>
                    <a:lnTo>
                      <a:pt x="0" y="35765"/>
                    </a:lnTo>
                    <a:cubicBezTo>
                      <a:pt x="0" y="16012"/>
                      <a:pt x="16012" y="0"/>
                      <a:pt x="35765" y="0"/>
                    </a:cubicBez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76200"/>
                <a:ext cx="2907615" cy="3987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STAY REQUIRED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461943" y="2324588"/>
              <a:ext cx="6793713" cy="3153761"/>
              <a:chOff x="0" y="0"/>
              <a:chExt cx="1341968" cy="62296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41968" cy="622965"/>
              </a:xfrm>
              <a:custGeom>
                <a:avLst/>
                <a:gdLst/>
                <a:ahLst/>
                <a:cxnLst/>
                <a:rect r="r" b="b" t="t" l="l"/>
                <a:pathLst>
                  <a:path h="622965" w="1341968">
                    <a:moveTo>
                      <a:pt x="77491" y="0"/>
                    </a:moveTo>
                    <a:lnTo>
                      <a:pt x="1264477" y="0"/>
                    </a:lnTo>
                    <a:cubicBezTo>
                      <a:pt x="1285029" y="0"/>
                      <a:pt x="1304739" y="8164"/>
                      <a:pt x="1319271" y="22697"/>
                    </a:cubicBezTo>
                    <a:cubicBezTo>
                      <a:pt x="1333804" y="37229"/>
                      <a:pt x="1341968" y="56939"/>
                      <a:pt x="1341968" y="77491"/>
                    </a:cubicBezTo>
                    <a:lnTo>
                      <a:pt x="1341968" y="545474"/>
                    </a:lnTo>
                    <a:cubicBezTo>
                      <a:pt x="1341968" y="588271"/>
                      <a:pt x="1307274" y="622965"/>
                      <a:pt x="1264477" y="622965"/>
                    </a:cubicBezTo>
                    <a:lnTo>
                      <a:pt x="77491" y="622965"/>
                    </a:lnTo>
                    <a:cubicBezTo>
                      <a:pt x="34694" y="622965"/>
                      <a:pt x="0" y="588271"/>
                      <a:pt x="0" y="545474"/>
                    </a:cubicBezTo>
                    <a:lnTo>
                      <a:pt x="0" y="77491"/>
                    </a:lnTo>
                    <a:cubicBezTo>
                      <a:pt x="0" y="34694"/>
                      <a:pt x="34694" y="0"/>
                      <a:pt x="77491" y="0"/>
                    </a:cubicBezTo>
                    <a:close/>
                  </a:path>
                </a:pathLst>
              </a:custGeom>
              <a:solidFill>
                <a:srgbClr val="E4F3EA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341968" cy="670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INDEPENDENT LIVING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❌ NO STAY  ❌ NO CARE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Self-sufficient seniors living at home No daily care needed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388032" y="2324588"/>
              <a:ext cx="6793713" cy="3153761"/>
              <a:chOff x="0" y="0"/>
              <a:chExt cx="1341968" cy="62296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41968" cy="622965"/>
              </a:xfrm>
              <a:custGeom>
                <a:avLst/>
                <a:gdLst/>
                <a:ahLst/>
                <a:cxnLst/>
                <a:rect r="r" b="b" t="t" l="l"/>
                <a:pathLst>
                  <a:path h="622965" w="1341968">
                    <a:moveTo>
                      <a:pt x="77491" y="0"/>
                    </a:moveTo>
                    <a:lnTo>
                      <a:pt x="1264477" y="0"/>
                    </a:lnTo>
                    <a:cubicBezTo>
                      <a:pt x="1285029" y="0"/>
                      <a:pt x="1304739" y="8164"/>
                      <a:pt x="1319271" y="22697"/>
                    </a:cubicBezTo>
                    <a:cubicBezTo>
                      <a:pt x="1333804" y="37229"/>
                      <a:pt x="1341968" y="56939"/>
                      <a:pt x="1341968" y="77491"/>
                    </a:cubicBezTo>
                    <a:lnTo>
                      <a:pt x="1341968" y="545474"/>
                    </a:lnTo>
                    <a:cubicBezTo>
                      <a:pt x="1341968" y="588271"/>
                      <a:pt x="1307274" y="622965"/>
                      <a:pt x="1264477" y="622965"/>
                    </a:cubicBezTo>
                    <a:lnTo>
                      <a:pt x="77491" y="622965"/>
                    </a:lnTo>
                    <a:cubicBezTo>
                      <a:pt x="34694" y="622965"/>
                      <a:pt x="0" y="588271"/>
                      <a:pt x="0" y="545474"/>
                    </a:cubicBezTo>
                    <a:lnTo>
                      <a:pt x="0" y="77491"/>
                    </a:lnTo>
                    <a:cubicBezTo>
                      <a:pt x="0" y="34694"/>
                      <a:pt x="34694" y="0"/>
                      <a:pt x="77491" y="0"/>
                    </a:cubicBezTo>
                    <a:close/>
                  </a:path>
                </a:pathLst>
              </a:custGeom>
              <a:solidFill>
                <a:srgbClr val="92BEB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341968" cy="670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b="true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ASSISTED LIVING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✅ STAY 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❌ Limited CARE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Sen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ior-optimized stay, meals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Social engagement programs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461943" y="5831395"/>
              <a:ext cx="6793713" cy="3153761"/>
              <a:chOff x="0" y="0"/>
              <a:chExt cx="1341968" cy="62296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41968" cy="622965"/>
              </a:xfrm>
              <a:custGeom>
                <a:avLst/>
                <a:gdLst/>
                <a:ahLst/>
                <a:cxnLst/>
                <a:rect r="r" b="b" t="t" l="l"/>
                <a:pathLst>
                  <a:path h="622965" w="1341968">
                    <a:moveTo>
                      <a:pt x="77491" y="0"/>
                    </a:moveTo>
                    <a:lnTo>
                      <a:pt x="1264477" y="0"/>
                    </a:lnTo>
                    <a:cubicBezTo>
                      <a:pt x="1285029" y="0"/>
                      <a:pt x="1304739" y="8164"/>
                      <a:pt x="1319271" y="22697"/>
                    </a:cubicBezTo>
                    <a:cubicBezTo>
                      <a:pt x="1333804" y="37229"/>
                      <a:pt x="1341968" y="56939"/>
                      <a:pt x="1341968" y="77491"/>
                    </a:cubicBezTo>
                    <a:lnTo>
                      <a:pt x="1341968" y="545474"/>
                    </a:lnTo>
                    <a:cubicBezTo>
                      <a:pt x="1341968" y="588271"/>
                      <a:pt x="1307274" y="622965"/>
                      <a:pt x="1264477" y="622965"/>
                    </a:cubicBezTo>
                    <a:lnTo>
                      <a:pt x="77491" y="622965"/>
                    </a:lnTo>
                    <a:cubicBezTo>
                      <a:pt x="34694" y="622965"/>
                      <a:pt x="0" y="588271"/>
                      <a:pt x="0" y="545474"/>
                    </a:cubicBezTo>
                    <a:lnTo>
                      <a:pt x="0" y="77491"/>
                    </a:lnTo>
                    <a:cubicBezTo>
                      <a:pt x="0" y="34694"/>
                      <a:pt x="34694" y="0"/>
                      <a:pt x="77491" y="0"/>
                    </a:cubicBezTo>
                    <a:close/>
                  </a:path>
                </a:pathLst>
              </a:custGeom>
              <a:solidFill>
                <a:srgbClr val="92BEB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341968" cy="670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b="true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Home Care Services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❌ NO STAY  ✅ CARE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-home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Health care support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edication 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suppor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</a:p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388032" y="5831395"/>
              <a:ext cx="6793713" cy="3153761"/>
              <a:chOff x="0" y="0"/>
              <a:chExt cx="1341968" cy="62296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41968" cy="622965"/>
              </a:xfrm>
              <a:custGeom>
                <a:avLst/>
                <a:gdLst/>
                <a:ahLst/>
                <a:cxnLst/>
                <a:rect r="r" b="b" t="t" l="l"/>
                <a:pathLst>
                  <a:path h="622965" w="1341968">
                    <a:moveTo>
                      <a:pt x="77491" y="0"/>
                    </a:moveTo>
                    <a:lnTo>
                      <a:pt x="1264477" y="0"/>
                    </a:lnTo>
                    <a:cubicBezTo>
                      <a:pt x="1285029" y="0"/>
                      <a:pt x="1304739" y="8164"/>
                      <a:pt x="1319271" y="22697"/>
                    </a:cubicBezTo>
                    <a:cubicBezTo>
                      <a:pt x="1333804" y="37229"/>
                      <a:pt x="1341968" y="56939"/>
                      <a:pt x="1341968" y="77491"/>
                    </a:cubicBezTo>
                    <a:lnTo>
                      <a:pt x="1341968" y="545474"/>
                    </a:lnTo>
                    <a:cubicBezTo>
                      <a:pt x="1341968" y="588271"/>
                      <a:pt x="1307274" y="622965"/>
                      <a:pt x="1264477" y="622965"/>
                    </a:cubicBezTo>
                    <a:lnTo>
                      <a:pt x="77491" y="622965"/>
                    </a:lnTo>
                    <a:cubicBezTo>
                      <a:pt x="34694" y="622965"/>
                      <a:pt x="0" y="588271"/>
                      <a:pt x="0" y="545474"/>
                    </a:cubicBezTo>
                    <a:lnTo>
                      <a:pt x="0" y="77491"/>
                    </a:lnTo>
                    <a:cubicBezTo>
                      <a:pt x="0" y="34694"/>
                      <a:pt x="34694" y="0"/>
                      <a:pt x="77491" y="0"/>
                    </a:cubicBezTo>
                    <a:close/>
                  </a:path>
                </a:pathLst>
              </a:custGeom>
              <a:solidFill>
                <a:srgbClr val="639C9D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341968" cy="670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b="true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COMPREHENSIVE CARE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 b="true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✅</a:t>
                </a: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STAY  ✅ CARE</a:t>
                </a:r>
              </a:p>
              <a:p>
                <a:pPr algn="ctr">
                  <a:lnSpc>
                    <a:spcPts val="700"/>
                  </a:lnSpc>
                </a:pP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Post-operative recovery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Vital monitoring</a:t>
                </a:r>
              </a:p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57361" y="2847975"/>
          <a:ext cx="14829907" cy="6410325"/>
        </p:xfrm>
        <a:graphic>
          <a:graphicData uri="http://schemas.openxmlformats.org/drawingml/2006/table">
            <a:tbl>
              <a:tblPr/>
              <a:tblGrid>
                <a:gridCol w="3644591"/>
                <a:gridCol w="5332919"/>
                <a:gridCol w="5852398"/>
              </a:tblGrid>
              <a:tr h="8991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Aspect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Stay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Care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8283"/>
                    </a:solidFill>
                  </a:tcPr>
                </a:tc>
              </a:tr>
              <a:tr h="14986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What Elders Face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&amp; daily living difficulties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Loneliness &amp; isolation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Medication &amp; health monitoring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Post-surgery recovery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Chronic condition care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1102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Impact on Families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Constant worry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Disrupted routines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Caregiver burnout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Hidden costs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1102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Our Solution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Safe, senior-friendly living 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Meals, housekeeping, social activities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Tiered care plans 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24/7 nursing, physio, medication support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1102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Tech Integration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Panic buttons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 updates app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Vitals monitoring 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Emergency response</a:t>
                      </a:r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  <a:tr h="705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Pricing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₹35K–₹90K/month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₹15K–₹40K add-on packages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EB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96835" y="1009650"/>
            <a:ext cx="16350960" cy="16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STAY + CARE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: STRUCTURED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6485"/>
              </a:lnSpc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ELDERCARE MOD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454813">
            <a:off x="-2483928" y="-1763293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65814" y="-349484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961088" y="2112804"/>
          <a:ext cx="8924925" cy="4229100"/>
        </p:xfrm>
        <a:graphic>
          <a:graphicData uri="http://schemas.openxmlformats.org/presentationml/2006/ole">
            <p:oleObj imgW="10706100" imgH="6007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313947" y="413528"/>
            <a:ext cx="11660107" cy="96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7"/>
              </a:lnSpc>
            </a:pPr>
            <a:r>
              <a:rPr lang="en-US" b="true" sz="5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</a:t>
            </a:r>
            <a:r>
              <a:rPr lang="en-US" b="true" sz="5199">
                <a:solidFill>
                  <a:srgbClr val="EA580C"/>
                </a:solidFill>
                <a:latin typeface="Roboto Bold"/>
                <a:ea typeface="Roboto Bold"/>
                <a:cs typeface="Roboto Bold"/>
                <a:sym typeface="Roboto Bold"/>
              </a:rPr>
              <a:t>Landscape</a:t>
            </a:r>
            <a:r>
              <a:rPr lang="en-US" b="true" sz="5199">
                <a:solidFill>
                  <a:srgbClr val="ED6C24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5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of</a:t>
            </a:r>
            <a:r>
              <a:rPr lang="en-US" b="true" sz="5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5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Eldercare in India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6531" y="1331992"/>
            <a:ext cx="117749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Comprehensive analysis of different care models and their features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662312" y="477312"/>
            <a:ext cx="1251376" cy="1102775"/>
          </a:xfrm>
          <a:custGeom>
            <a:avLst/>
            <a:gdLst/>
            <a:ahLst/>
            <a:cxnLst/>
            <a:rect r="r" b="b" t="t" l="l"/>
            <a:pathLst>
              <a:path h="1102775" w="1251376">
                <a:moveTo>
                  <a:pt x="0" y="0"/>
                </a:moveTo>
                <a:lnTo>
                  <a:pt x="1251376" y="0"/>
                </a:lnTo>
                <a:lnTo>
                  <a:pt x="1251376" y="1102776"/>
                </a:lnTo>
                <a:lnTo>
                  <a:pt x="0" y="110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30843" y="-313709"/>
            <a:ext cx="1251376" cy="1102775"/>
          </a:xfrm>
          <a:custGeom>
            <a:avLst/>
            <a:gdLst/>
            <a:ahLst/>
            <a:cxnLst/>
            <a:rect r="r" b="b" t="t" l="l"/>
            <a:pathLst>
              <a:path h="1102775" w="1251376">
                <a:moveTo>
                  <a:pt x="0" y="0"/>
                </a:moveTo>
                <a:lnTo>
                  <a:pt x="1251376" y="0"/>
                </a:lnTo>
                <a:lnTo>
                  <a:pt x="1251376" y="1102776"/>
                </a:lnTo>
                <a:lnTo>
                  <a:pt x="0" y="110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22676" y="5725048"/>
            <a:ext cx="1251376" cy="1102775"/>
          </a:xfrm>
          <a:custGeom>
            <a:avLst/>
            <a:gdLst/>
            <a:ahLst/>
            <a:cxnLst/>
            <a:rect r="r" b="b" t="t" l="l"/>
            <a:pathLst>
              <a:path h="1102775" w="1251376">
                <a:moveTo>
                  <a:pt x="0" y="0"/>
                </a:moveTo>
                <a:lnTo>
                  <a:pt x="1251376" y="0"/>
                </a:lnTo>
                <a:lnTo>
                  <a:pt x="1251376" y="1102776"/>
                </a:lnTo>
                <a:lnTo>
                  <a:pt x="0" y="110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1426">
            <a:off x="-20311689" y="-12096237"/>
            <a:ext cx="21332208" cy="18662473"/>
          </a:xfrm>
          <a:custGeom>
            <a:avLst/>
            <a:gdLst/>
            <a:ahLst/>
            <a:cxnLst/>
            <a:rect r="r" b="b" t="t" l="l"/>
            <a:pathLst>
              <a:path h="18662473" w="21332208">
                <a:moveTo>
                  <a:pt x="0" y="0"/>
                </a:moveTo>
                <a:lnTo>
                  <a:pt x="21332208" y="0"/>
                </a:lnTo>
                <a:lnTo>
                  <a:pt x="21332208" y="18662473"/>
                </a:lnTo>
                <a:lnTo>
                  <a:pt x="0" y="186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984861" y="933450"/>
            <a:ext cx="123182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CORE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DIFFERENTIATORS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2882" y="2850684"/>
            <a:ext cx="16656893" cy="9342455"/>
            <a:chOff x="0" y="0"/>
            <a:chExt cx="22209191" cy="12456607"/>
          </a:xfrm>
        </p:grpSpPr>
        <p:sp>
          <p:nvSpPr>
            <p:cNvPr name="Freeform 5" id="5"/>
            <p:cNvSpPr/>
            <p:nvPr/>
          </p:nvSpPr>
          <p:spPr>
            <a:xfrm flipH="false" flipV="true" rot="5400000">
              <a:off x="7244470" y="-1752365"/>
              <a:ext cx="7513036" cy="14310544"/>
            </a:xfrm>
            <a:custGeom>
              <a:avLst/>
              <a:gdLst/>
              <a:ahLst/>
              <a:cxnLst/>
              <a:rect r="r" b="b" t="t" l="l"/>
              <a:pathLst>
                <a:path h="14310544" w="7513036">
                  <a:moveTo>
                    <a:pt x="0" y="14310544"/>
                  </a:moveTo>
                  <a:lnTo>
                    <a:pt x="7513035" y="14310544"/>
                  </a:lnTo>
                  <a:lnTo>
                    <a:pt x="7513035" y="0"/>
                  </a:lnTo>
                  <a:lnTo>
                    <a:pt x="0" y="0"/>
                  </a:lnTo>
                  <a:lnTo>
                    <a:pt x="0" y="1431054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009277" y="6197846"/>
              <a:ext cx="6258760" cy="6258760"/>
            </a:xfrm>
            <a:custGeom>
              <a:avLst/>
              <a:gdLst/>
              <a:ahLst/>
              <a:cxnLst/>
              <a:rect r="r" b="b" t="t" l="l"/>
              <a:pathLst>
                <a:path h="6258760" w="6258760">
                  <a:moveTo>
                    <a:pt x="0" y="0"/>
                  </a:moveTo>
                  <a:lnTo>
                    <a:pt x="6258760" y="0"/>
                  </a:lnTo>
                  <a:lnTo>
                    <a:pt x="6258760" y="6258761"/>
                  </a:lnTo>
                  <a:lnTo>
                    <a:pt x="0" y="6258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15837" y="7164839"/>
              <a:ext cx="1054741" cy="659213"/>
            </a:xfrm>
            <a:custGeom>
              <a:avLst/>
              <a:gdLst/>
              <a:ahLst/>
              <a:cxnLst/>
              <a:rect r="r" b="b" t="t" l="l"/>
              <a:pathLst>
                <a:path h="659213" w="1054741">
                  <a:moveTo>
                    <a:pt x="0" y="0"/>
                  </a:moveTo>
                  <a:lnTo>
                    <a:pt x="1054741" y="0"/>
                  </a:lnTo>
                  <a:lnTo>
                    <a:pt x="1054741" y="659213"/>
                  </a:lnTo>
                  <a:lnTo>
                    <a:pt x="0" y="65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725714"/>
              <a:ext cx="3554301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Clea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n, comfortable, senior-optimized rooms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373359" y="2901227"/>
              <a:ext cx="3554301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Cul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turally tailored, medically appropriate diets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585607" y="527867"/>
              <a:ext cx="3554301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itals monitoring, emergency alerts, family updates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379109" y="2901227"/>
              <a:ext cx="3554301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ound-the-clock staff,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secure access, panic support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50221"/>
              <a:ext cx="355430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Hygienic Stay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373359" y="2325734"/>
              <a:ext cx="355430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Nutritional Food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585607" y="-47625"/>
              <a:ext cx="355430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Vital Tracking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379109" y="2325734"/>
              <a:ext cx="355430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Safety &amp; Emergency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654890" y="6725714"/>
              <a:ext cx="3554301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Daily acti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vities, yoga, music, games, community bonding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8654890" y="6150221"/>
              <a:ext cx="3554301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Custom Engagement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885432" y="7529964"/>
              <a:ext cx="4651118" cy="179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Care</a:t>
              </a:r>
            </a:p>
            <a:p>
              <a:pPr algn="ctr">
                <a:lnSpc>
                  <a:spcPts val="3520"/>
                </a:lnSpc>
              </a:pPr>
              <a:r>
                <a:rPr lang="en-US" sz="32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Comfort</a:t>
              </a:r>
            </a:p>
            <a:p>
              <a:pPr algn="ctr">
                <a:lnSpc>
                  <a:spcPts val="3520"/>
                </a:lnSpc>
              </a:pPr>
              <a:r>
                <a:rPr lang="en-US" b="true" sz="32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Connection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13766084" y="4147762"/>
              <a:ext cx="1003907" cy="1255145"/>
              <a:chOff x="0" y="0"/>
              <a:chExt cx="566937" cy="708818"/>
            </a:xfrm>
          </p:grpSpPr>
          <p:sp>
            <p:nvSpPr>
              <p:cNvPr name="Freeform 20" id="20" descr="preencoded.png"/>
              <p:cNvSpPr/>
              <p:nvPr/>
            </p:nvSpPr>
            <p:spPr>
              <a:xfrm flipH="false" flipV="false" rot="0">
                <a:off x="0" y="0"/>
                <a:ext cx="566928" cy="708787"/>
              </a:xfrm>
              <a:custGeom>
                <a:avLst/>
                <a:gdLst/>
                <a:ahLst/>
                <a:cxnLst/>
                <a:rect r="r" b="b" t="t" l="l"/>
                <a:pathLst>
                  <a:path h="708787" w="566928">
                    <a:moveTo>
                      <a:pt x="0" y="0"/>
                    </a:moveTo>
                    <a:lnTo>
                      <a:pt x="566928" y="0"/>
                    </a:lnTo>
                    <a:lnTo>
                      <a:pt x="566928" y="708787"/>
                    </a:lnTo>
                    <a:lnTo>
                      <a:pt x="0" y="7087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233" t="0" r="-235" b="-4"/>
                </a:stretch>
              </a:blip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0434051" y="2986638"/>
              <a:ext cx="928707" cy="1161125"/>
              <a:chOff x="0" y="0"/>
              <a:chExt cx="566937" cy="708818"/>
            </a:xfrm>
          </p:grpSpPr>
          <p:sp>
            <p:nvSpPr>
              <p:cNvPr name="Freeform 22" id="22" descr="preencoded.png"/>
              <p:cNvSpPr/>
              <p:nvPr/>
            </p:nvSpPr>
            <p:spPr>
              <a:xfrm flipH="false" flipV="false" rot="0">
                <a:off x="0" y="0"/>
                <a:ext cx="566928" cy="708787"/>
              </a:xfrm>
              <a:custGeom>
                <a:avLst/>
                <a:gdLst/>
                <a:ahLst/>
                <a:cxnLst/>
                <a:rect r="r" b="b" t="t" l="l"/>
                <a:pathLst>
                  <a:path h="708787" w="566928">
                    <a:moveTo>
                      <a:pt x="0" y="0"/>
                    </a:moveTo>
                    <a:lnTo>
                      <a:pt x="566928" y="0"/>
                    </a:lnTo>
                    <a:lnTo>
                      <a:pt x="566928" y="708787"/>
                    </a:lnTo>
                    <a:lnTo>
                      <a:pt x="0" y="7087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233" t="0" r="-235" b="-4"/>
                </a:stretch>
              </a:blipFill>
            </p:spPr>
          </p:sp>
        </p:grp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7142336" y="3999565"/>
              <a:ext cx="1122440" cy="1403342"/>
              <a:chOff x="0" y="0"/>
              <a:chExt cx="566937" cy="708818"/>
            </a:xfrm>
          </p:grpSpPr>
          <p:sp>
            <p:nvSpPr>
              <p:cNvPr name="Freeform 24" id="24" descr="preencoded.png"/>
              <p:cNvSpPr/>
              <p:nvPr/>
            </p:nvSpPr>
            <p:spPr>
              <a:xfrm flipH="false" flipV="false" rot="0">
                <a:off x="0" y="0"/>
                <a:ext cx="566928" cy="708787"/>
              </a:xfrm>
              <a:custGeom>
                <a:avLst/>
                <a:gdLst/>
                <a:ahLst/>
                <a:cxnLst/>
                <a:rect r="r" b="b" t="t" l="l"/>
                <a:pathLst>
                  <a:path h="708787" w="566928">
                    <a:moveTo>
                      <a:pt x="0" y="0"/>
                    </a:moveTo>
                    <a:lnTo>
                      <a:pt x="566928" y="0"/>
                    </a:lnTo>
                    <a:lnTo>
                      <a:pt x="566928" y="708787"/>
                    </a:lnTo>
                    <a:lnTo>
                      <a:pt x="0" y="7087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233" t="0" r="-235" b="-4"/>
                </a:stretch>
              </a:blipFill>
            </p:spPr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5264213" y="6847341"/>
              <a:ext cx="1035152" cy="1294209"/>
              <a:chOff x="0" y="0"/>
              <a:chExt cx="566937" cy="708818"/>
            </a:xfrm>
          </p:grpSpPr>
          <p:sp>
            <p:nvSpPr>
              <p:cNvPr name="Freeform 26" id="26" descr="preencoded.png"/>
              <p:cNvSpPr/>
              <p:nvPr/>
            </p:nvSpPr>
            <p:spPr>
              <a:xfrm flipH="false" flipV="false" rot="0">
                <a:off x="0" y="0"/>
                <a:ext cx="566928" cy="708787"/>
              </a:xfrm>
              <a:custGeom>
                <a:avLst/>
                <a:gdLst/>
                <a:ahLst/>
                <a:cxnLst/>
                <a:rect r="r" b="b" t="t" l="l"/>
                <a:pathLst>
                  <a:path h="708787" w="566928">
                    <a:moveTo>
                      <a:pt x="0" y="0"/>
                    </a:moveTo>
                    <a:lnTo>
                      <a:pt x="566928" y="0"/>
                    </a:lnTo>
                    <a:lnTo>
                      <a:pt x="566928" y="708787"/>
                    </a:lnTo>
                    <a:lnTo>
                      <a:pt x="0" y="7087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-233" t="0" r="-235" b="-4"/>
                </a:stretch>
              </a:blipFill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1011426">
            <a:off x="14886307" y="-8584989"/>
            <a:ext cx="14925782" cy="13057814"/>
          </a:xfrm>
          <a:custGeom>
            <a:avLst/>
            <a:gdLst/>
            <a:ahLst/>
            <a:cxnLst/>
            <a:rect r="r" b="b" t="t" l="l"/>
            <a:pathLst>
              <a:path h="13057814" w="14925782">
                <a:moveTo>
                  <a:pt x="0" y="0"/>
                </a:moveTo>
                <a:lnTo>
                  <a:pt x="14925782" y="0"/>
                </a:lnTo>
                <a:lnTo>
                  <a:pt x="14925782" y="13057814"/>
                </a:lnTo>
                <a:lnTo>
                  <a:pt x="0" y="1305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-858939" y="8936652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1" y="0"/>
                </a:lnTo>
                <a:lnTo>
                  <a:pt x="2244371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5810" y="1047750"/>
            <a:ext cx="15456379" cy="15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"</a:t>
            </a:r>
            <a:r>
              <a:rPr lang="en-US" b="true" sz="5199" spc="218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LAYERED REVENUE STREAMS</a:t>
            </a:r>
            <a:r>
              <a:rPr lang="en-US" b="true" sz="5199" spc="21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IN A FULL-STACK CARE MODEL"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00047" y="2856248"/>
            <a:ext cx="14887906" cy="6402052"/>
            <a:chOff x="0" y="0"/>
            <a:chExt cx="19850541" cy="85360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300541" y="1208131"/>
              <a:ext cx="203200" cy="203200"/>
              <a:chOff x="0" y="0"/>
              <a:chExt cx="203200" cy="203200"/>
            </a:xfrm>
          </p:grpSpPr>
          <p:sp>
            <p:nvSpPr>
              <p:cNvPr name="Freeform 6" id="6" descr="preencoded.png"/>
              <p:cNvSpPr/>
              <p:nvPr/>
            </p:nvSpPr>
            <p:spPr>
              <a:xfrm flipH="false" flipV="false" rot="0">
                <a:off x="0" y="0"/>
                <a:ext cx="203200" cy="203200"/>
              </a:xfrm>
              <a:custGeom>
                <a:avLst/>
                <a:gdLst/>
                <a:ahLst/>
                <a:cxnLst/>
                <a:rect r="r" b="b" t="t" l="l"/>
                <a:pathLst>
                  <a:path h="203200" w="203200">
                    <a:moveTo>
                      <a:pt x="203200" y="101600"/>
                    </a:moveTo>
                    <a:cubicBezTo>
                      <a:pt x="203200" y="157734"/>
                      <a:pt x="157734" y="203200"/>
                      <a:pt x="101600" y="203200"/>
                    </a:cubicBezTo>
                    <a:cubicBezTo>
                      <a:pt x="45466" y="203200"/>
                      <a:pt x="0" y="157734"/>
                      <a:pt x="0" y="101600"/>
                    </a:cubicBez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close/>
                  </a:path>
                </a:pathLst>
              </a:custGeom>
              <a:solidFill>
                <a:srgbClr val="498283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47526" y="1862473"/>
              <a:ext cx="7991772" cy="4715145"/>
            </a:xfrm>
            <a:custGeom>
              <a:avLst/>
              <a:gdLst/>
              <a:ahLst/>
              <a:cxnLst/>
              <a:rect r="r" b="b" t="t" l="l"/>
              <a:pathLst>
                <a:path h="4715145" w="7991772">
                  <a:moveTo>
                    <a:pt x="0" y="0"/>
                  </a:moveTo>
                  <a:lnTo>
                    <a:pt x="7991772" y="0"/>
                  </a:lnTo>
                  <a:lnTo>
                    <a:pt x="7991772" y="4715145"/>
                  </a:lnTo>
                  <a:lnTo>
                    <a:pt x="0" y="4715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028455" y="2798098"/>
              <a:ext cx="9753600" cy="3779520"/>
            </a:xfrm>
            <a:custGeom>
              <a:avLst/>
              <a:gdLst/>
              <a:ahLst/>
              <a:cxnLst/>
              <a:rect r="r" b="b" t="t" l="l"/>
              <a:pathLst>
                <a:path h="377952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779520"/>
                  </a:lnTo>
                  <a:lnTo>
                    <a:pt x="0" y="3779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7716841" y="1690731"/>
              <a:ext cx="203200" cy="203200"/>
              <a:chOff x="0" y="0"/>
              <a:chExt cx="203200" cy="203200"/>
            </a:xfrm>
          </p:grpSpPr>
          <p:sp>
            <p:nvSpPr>
              <p:cNvPr name="Freeform 10" id="10" descr="preencoded.png"/>
              <p:cNvSpPr/>
              <p:nvPr/>
            </p:nvSpPr>
            <p:spPr>
              <a:xfrm flipH="false" flipV="false" rot="0">
                <a:off x="0" y="0"/>
                <a:ext cx="203200" cy="203200"/>
              </a:xfrm>
              <a:custGeom>
                <a:avLst/>
                <a:gdLst/>
                <a:ahLst/>
                <a:cxnLst/>
                <a:rect r="r" b="b" t="t" l="l"/>
                <a:pathLst>
                  <a:path h="203200" w="203200">
                    <a:moveTo>
                      <a:pt x="203200" y="101600"/>
                    </a:moveTo>
                    <a:cubicBezTo>
                      <a:pt x="203200" y="157734"/>
                      <a:pt x="157734" y="203200"/>
                      <a:pt x="101600" y="203200"/>
                    </a:cubicBezTo>
                    <a:cubicBezTo>
                      <a:pt x="45466" y="203200"/>
                      <a:pt x="0" y="157734"/>
                      <a:pt x="0" y="101600"/>
                    </a:cubicBez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close/>
                  </a:path>
                </a:pathLst>
              </a:custGeom>
              <a:solidFill>
                <a:srgbClr val="235A5B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980499" y="2147931"/>
              <a:ext cx="203200" cy="203200"/>
              <a:chOff x="0" y="0"/>
              <a:chExt cx="203200" cy="203200"/>
            </a:xfrm>
          </p:grpSpPr>
          <p:sp>
            <p:nvSpPr>
              <p:cNvPr name="Freeform 12" id="12" descr="preencoded.png"/>
              <p:cNvSpPr/>
              <p:nvPr/>
            </p:nvSpPr>
            <p:spPr>
              <a:xfrm flipH="false" flipV="false" rot="0">
                <a:off x="0" y="0"/>
                <a:ext cx="203200" cy="203200"/>
              </a:xfrm>
              <a:custGeom>
                <a:avLst/>
                <a:gdLst/>
                <a:ahLst/>
                <a:cxnLst/>
                <a:rect r="r" b="b" t="t" l="l"/>
                <a:pathLst>
                  <a:path h="203200" w="203200">
                    <a:moveTo>
                      <a:pt x="203200" y="101600"/>
                    </a:moveTo>
                    <a:cubicBezTo>
                      <a:pt x="203200" y="157734"/>
                      <a:pt x="157734" y="203200"/>
                      <a:pt x="101600" y="203200"/>
                    </a:cubicBezTo>
                    <a:cubicBezTo>
                      <a:pt x="45466" y="203200"/>
                      <a:pt x="0" y="157734"/>
                      <a:pt x="0" y="101600"/>
                    </a:cubicBez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293662" y="2744831"/>
              <a:ext cx="203200" cy="203200"/>
              <a:chOff x="0" y="0"/>
              <a:chExt cx="203200" cy="203200"/>
            </a:xfrm>
          </p:grpSpPr>
          <p:sp>
            <p:nvSpPr>
              <p:cNvPr name="Freeform 14" id="14" descr="preencoded.png"/>
              <p:cNvSpPr/>
              <p:nvPr/>
            </p:nvSpPr>
            <p:spPr>
              <a:xfrm flipH="false" flipV="false" rot="0">
                <a:off x="0" y="0"/>
                <a:ext cx="203200" cy="203200"/>
              </a:xfrm>
              <a:custGeom>
                <a:avLst/>
                <a:gdLst/>
                <a:ahLst/>
                <a:cxnLst/>
                <a:rect r="r" b="b" t="t" l="l"/>
                <a:pathLst>
                  <a:path h="203200" w="203200">
                    <a:moveTo>
                      <a:pt x="203200" y="101600"/>
                    </a:moveTo>
                    <a:cubicBezTo>
                      <a:pt x="203200" y="157734"/>
                      <a:pt x="157734" y="203200"/>
                      <a:pt x="101600" y="203200"/>
                    </a:cubicBezTo>
                    <a:cubicBezTo>
                      <a:pt x="45466" y="203200"/>
                      <a:pt x="0" y="157734"/>
                      <a:pt x="0" y="101600"/>
                    </a:cubicBez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7203741" y="3316331"/>
              <a:ext cx="203200" cy="203200"/>
              <a:chOff x="0" y="0"/>
              <a:chExt cx="203200" cy="203200"/>
            </a:xfrm>
          </p:grpSpPr>
          <p:sp>
            <p:nvSpPr>
              <p:cNvPr name="Freeform 16" id="16" descr="preencoded.png"/>
              <p:cNvSpPr/>
              <p:nvPr/>
            </p:nvSpPr>
            <p:spPr>
              <a:xfrm flipH="false" flipV="false" rot="0">
                <a:off x="0" y="0"/>
                <a:ext cx="203200" cy="203200"/>
              </a:xfrm>
              <a:custGeom>
                <a:avLst/>
                <a:gdLst/>
                <a:ahLst/>
                <a:cxnLst/>
                <a:rect r="r" b="b" t="t" l="l"/>
                <a:pathLst>
                  <a:path h="203200" w="203200">
                    <a:moveTo>
                      <a:pt x="203200" y="101600"/>
                    </a:moveTo>
                    <a:cubicBezTo>
                      <a:pt x="203200" y="157734"/>
                      <a:pt x="157734" y="203200"/>
                      <a:pt x="101600" y="203200"/>
                    </a:cubicBezTo>
                    <a:cubicBezTo>
                      <a:pt x="45466" y="203200"/>
                      <a:pt x="0" y="157734"/>
                      <a:pt x="0" y="101600"/>
                    </a:cubicBez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256897" y="5437565"/>
              <a:ext cx="1692615" cy="796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80%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943412" y="5466098"/>
              <a:ext cx="1487212" cy="796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60%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418598" y="5466098"/>
              <a:ext cx="1292933" cy="796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40%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871262" y="5466098"/>
              <a:ext cx="1422400" cy="796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20%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908341" y="5466098"/>
              <a:ext cx="1295400" cy="796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7"/>
                </a:lnSpc>
              </a:pPr>
              <a:r>
                <a:rPr lang="en-US" sz="3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10%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760541" y="7298073"/>
              <a:ext cx="76284" cy="945923"/>
              <a:chOff x="0" y="0"/>
              <a:chExt cx="76284" cy="945923"/>
            </a:xfrm>
          </p:grpSpPr>
          <p:sp>
            <p:nvSpPr>
              <p:cNvPr name="Freeform 23" id="23" descr="preencoded.png"/>
              <p:cNvSpPr/>
              <p:nvPr/>
            </p:nvSpPr>
            <p:spPr>
              <a:xfrm flipH="false" flipV="false" rot="0">
                <a:off x="0" y="0"/>
                <a:ext cx="76327" cy="945896"/>
              </a:xfrm>
              <a:custGeom>
                <a:avLst/>
                <a:gdLst/>
                <a:ahLst/>
                <a:cxnLst/>
                <a:rect r="r" b="b" t="t" l="l"/>
                <a:pathLst>
                  <a:path h="945896" w="76327">
                    <a:moveTo>
                      <a:pt x="0" y="0"/>
                    </a:moveTo>
                    <a:lnTo>
                      <a:pt x="76327" y="0"/>
                    </a:lnTo>
                    <a:lnTo>
                      <a:pt x="76327" y="945896"/>
                    </a:lnTo>
                    <a:lnTo>
                      <a:pt x="0" y="945896"/>
                    </a:lnTo>
                    <a:close/>
                  </a:path>
                </a:pathLst>
              </a:custGeom>
              <a:solidFill>
                <a:srgbClr val="498283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027241" y="7167898"/>
              <a:ext cx="2623168" cy="1368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ccommodations with housekeeping and meals.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598456" y="-9525"/>
              <a:ext cx="3607369" cy="111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4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Stay </a:t>
              </a:r>
            </a:p>
            <a:p>
              <a:pPr algn="ctr">
                <a:lnSpc>
                  <a:spcPts val="3266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Rental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497641" y="434975"/>
              <a:ext cx="2920957" cy="111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4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Care</a:t>
              </a:r>
            </a:p>
            <a:p>
              <a:pPr algn="ctr">
                <a:lnSpc>
                  <a:spcPts val="3266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Services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519674" y="943054"/>
              <a:ext cx="3124851" cy="1117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6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Additional Services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644525" y="1539875"/>
              <a:ext cx="3340016" cy="111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4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Health </a:t>
              </a:r>
            </a:p>
            <a:p>
              <a:pPr algn="ctr">
                <a:lnSpc>
                  <a:spcPts val="3266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Services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997241" y="2422604"/>
              <a:ext cx="2641600" cy="571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6"/>
                </a:lnSpc>
              </a:pPr>
              <a:r>
                <a:rPr lang="en-US" b="true" sz="27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Products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5256300" y="7298073"/>
              <a:ext cx="76284" cy="945923"/>
              <a:chOff x="0" y="0"/>
              <a:chExt cx="76284" cy="945923"/>
            </a:xfrm>
          </p:grpSpPr>
          <p:sp>
            <p:nvSpPr>
              <p:cNvPr name="Freeform 31" id="31" descr="preencoded.png"/>
              <p:cNvSpPr/>
              <p:nvPr/>
            </p:nvSpPr>
            <p:spPr>
              <a:xfrm flipH="false" flipV="false" rot="0">
                <a:off x="0" y="0"/>
                <a:ext cx="76327" cy="945896"/>
              </a:xfrm>
              <a:custGeom>
                <a:avLst/>
                <a:gdLst/>
                <a:ahLst/>
                <a:cxnLst/>
                <a:rect r="r" b="b" t="t" l="l"/>
                <a:pathLst>
                  <a:path h="945896" w="76327">
                    <a:moveTo>
                      <a:pt x="0" y="0"/>
                    </a:moveTo>
                    <a:lnTo>
                      <a:pt x="76327" y="0"/>
                    </a:lnTo>
                    <a:lnTo>
                      <a:pt x="76327" y="945896"/>
                    </a:lnTo>
                    <a:lnTo>
                      <a:pt x="0" y="945896"/>
                    </a:lnTo>
                    <a:close/>
                  </a:path>
                </a:pathLst>
              </a:custGeom>
              <a:solidFill>
                <a:srgbClr val="3D7374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5497600" y="7158373"/>
              <a:ext cx="2705177" cy="90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Tiered medical and nursing support.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8808667" y="7298073"/>
              <a:ext cx="76284" cy="945923"/>
              <a:chOff x="0" y="0"/>
              <a:chExt cx="76284" cy="945923"/>
            </a:xfrm>
          </p:grpSpPr>
          <p:sp>
            <p:nvSpPr>
              <p:cNvPr name="Freeform 34" id="34" descr="preencoded.png"/>
              <p:cNvSpPr/>
              <p:nvPr/>
            </p:nvSpPr>
            <p:spPr>
              <a:xfrm flipH="false" flipV="false" rot="0">
                <a:off x="0" y="0"/>
                <a:ext cx="76327" cy="945896"/>
              </a:xfrm>
              <a:custGeom>
                <a:avLst/>
                <a:gdLst/>
                <a:ahLst/>
                <a:cxnLst/>
                <a:rect r="r" b="b" t="t" l="l"/>
                <a:pathLst>
                  <a:path h="945896" w="76327">
                    <a:moveTo>
                      <a:pt x="0" y="0"/>
                    </a:moveTo>
                    <a:lnTo>
                      <a:pt x="76327" y="0"/>
                    </a:lnTo>
                    <a:lnTo>
                      <a:pt x="76327" y="945896"/>
                    </a:lnTo>
                    <a:lnTo>
                      <a:pt x="0" y="945896"/>
                    </a:lnTo>
                    <a:close/>
                  </a:path>
                </a:pathLst>
              </a:custGeom>
              <a:solidFill>
                <a:srgbClr val="639C9D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9037267" y="7158373"/>
              <a:ext cx="2666089" cy="90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Physio, yoga, and senior outings.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12309247" y="7298073"/>
              <a:ext cx="76284" cy="945923"/>
              <a:chOff x="0" y="0"/>
              <a:chExt cx="76284" cy="945923"/>
            </a:xfrm>
          </p:grpSpPr>
          <p:sp>
            <p:nvSpPr>
              <p:cNvPr name="Freeform 37" id="37" descr="preencoded.png"/>
              <p:cNvSpPr/>
              <p:nvPr/>
            </p:nvSpPr>
            <p:spPr>
              <a:xfrm flipH="false" flipV="false" rot="0">
                <a:off x="0" y="0"/>
                <a:ext cx="76327" cy="945896"/>
              </a:xfrm>
              <a:custGeom>
                <a:avLst/>
                <a:gdLst/>
                <a:ahLst/>
                <a:cxnLst/>
                <a:rect r="r" b="b" t="t" l="l"/>
                <a:pathLst>
                  <a:path h="945896" w="76327">
                    <a:moveTo>
                      <a:pt x="0" y="0"/>
                    </a:moveTo>
                    <a:lnTo>
                      <a:pt x="76327" y="0"/>
                    </a:lnTo>
                    <a:lnTo>
                      <a:pt x="76327" y="945896"/>
                    </a:lnTo>
                    <a:lnTo>
                      <a:pt x="0" y="945896"/>
                    </a:lnTo>
                    <a:close/>
                  </a:path>
                </a:pathLst>
              </a:custGeom>
              <a:solidFill>
                <a:srgbClr val="92BEBF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12550547" y="7158373"/>
              <a:ext cx="2929703" cy="90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Diagnostics, meds, and doctor consults.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16086141" y="7298073"/>
              <a:ext cx="76284" cy="945923"/>
              <a:chOff x="0" y="0"/>
              <a:chExt cx="76284" cy="945923"/>
            </a:xfrm>
          </p:grpSpPr>
          <p:sp>
            <p:nvSpPr>
              <p:cNvPr name="Freeform 40" id="40" descr="preencoded.png"/>
              <p:cNvSpPr/>
              <p:nvPr/>
            </p:nvSpPr>
            <p:spPr>
              <a:xfrm flipH="false" flipV="false" rot="0">
                <a:off x="0" y="0"/>
                <a:ext cx="76327" cy="945896"/>
              </a:xfrm>
              <a:custGeom>
                <a:avLst/>
                <a:gdLst/>
                <a:ahLst/>
                <a:cxnLst/>
                <a:rect r="r" b="b" t="t" l="l"/>
                <a:pathLst>
                  <a:path h="945896" w="76327">
                    <a:moveTo>
                      <a:pt x="0" y="0"/>
                    </a:moveTo>
                    <a:lnTo>
                      <a:pt x="76327" y="0"/>
                    </a:lnTo>
                    <a:lnTo>
                      <a:pt x="76327" y="945896"/>
                    </a:lnTo>
                    <a:lnTo>
                      <a:pt x="0" y="945896"/>
                    </a:lnTo>
                    <a:close/>
                  </a:path>
                </a:pathLst>
              </a:custGeom>
              <a:solidFill>
                <a:srgbClr val="ADDADB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16352842" y="7158373"/>
              <a:ext cx="2273299" cy="1377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Aids, wearables, and nutrition items.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18013717" y="4909890"/>
              <a:ext cx="1836825" cy="1093367"/>
              <a:chOff x="0" y="0"/>
              <a:chExt cx="1365481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6548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365481">
                    <a:moveTo>
                      <a:pt x="1365481" y="406400"/>
                    </a:moveTo>
                    <a:lnTo>
                      <a:pt x="959081" y="0"/>
                    </a:lnTo>
                    <a:lnTo>
                      <a:pt x="959081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959081" y="609600"/>
                    </a:lnTo>
                    <a:lnTo>
                      <a:pt x="959081" y="812800"/>
                    </a:lnTo>
                    <a:lnTo>
                      <a:pt x="1365481" y="40640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46050"/>
                <a:ext cx="12638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4637802"/>
              <a:ext cx="1836825" cy="1093367"/>
              <a:chOff x="0" y="0"/>
              <a:chExt cx="1365481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6548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365481">
                    <a:moveTo>
                      <a:pt x="1365481" y="406400"/>
                    </a:moveTo>
                    <a:lnTo>
                      <a:pt x="959081" y="0"/>
                    </a:lnTo>
                    <a:lnTo>
                      <a:pt x="959081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959081" y="609600"/>
                    </a:lnTo>
                    <a:lnTo>
                      <a:pt x="959081" y="812800"/>
                    </a:lnTo>
                    <a:lnTo>
                      <a:pt x="1365481" y="40640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46050"/>
                <a:ext cx="12638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-225991" y="640525"/>
            <a:ext cx="1254691" cy="776351"/>
          </a:xfrm>
          <a:custGeom>
            <a:avLst/>
            <a:gdLst/>
            <a:ahLst/>
            <a:cxnLst/>
            <a:rect r="r" b="b" t="t" l="l"/>
            <a:pathLst>
              <a:path h="776351" w="1254691">
                <a:moveTo>
                  <a:pt x="0" y="0"/>
                </a:moveTo>
                <a:lnTo>
                  <a:pt x="1254691" y="0"/>
                </a:lnTo>
                <a:lnTo>
                  <a:pt x="1254691" y="776350"/>
                </a:lnTo>
                <a:lnTo>
                  <a:pt x="0" y="776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20162" b="-635531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6659980" y="9258300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1522290" y="9210675"/>
            <a:ext cx="506566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% of residents utilizing each service layer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339387" y="6434521"/>
            <a:ext cx="3175222" cy="2319935"/>
            <a:chOff x="0" y="0"/>
            <a:chExt cx="775260" cy="566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5260" cy="566434"/>
            </a:xfrm>
            <a:custGeom>
              <a:avLst/>
              <a:gdLst/>
              <a:ahLst/>
              <a:cxnLst/>
              <a:rect r="r" b="b" t="t" l="l"/>
              <a:pathLst>
                <a:path h="566434" w="775260">
                  <a:moveTo>
                    <a:pt x="203200" y="0"/>
                  </a:moveTo>
                  <a:lnTo>
                    <a:pt x="775260" y="0"/>
                  </a:lnTo>
                  <a:lnTo>
                    <a:pt x="572060" y="566434"/>
                  </a:lnTo>
                  <a:lnTo>
                    <a:pt x="0" y="5664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5A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572060" cy="614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2010971" y="4368879"/>
            <a:ext cx="2447237" cy="1788042"/>
            <a:chOff x="0" y="0"/>
            <a:chExt cx="775260" cy="566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5260" cy="566434"/>
            </a:xfrm>
            <a:custGeom>
              <a:avLst/>
              <a:gdLst/>
              <a:ahLst/>
              <a:cxnLst/>
              <a:rect r="r" b="b" t="t" l="l"/>
              <a:pathLst>
                <a:path h="566434" w="775260">
                  <a:moveTo>
                    <a:pt x="203200" y="0"/>
                  </a:moveTo>
                  <a:lnTo>
                    <a:pt x="775260" y="0"/>
                  </a:lnTo>
                  <a:lnTo>
                    <a:pt x="572060" y="566434"/>
                  </a:lnTo>
                  <a:lnTo>
                    <a:pt x="0" y="5664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737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572060" cy="614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3991863" y="6403781"/>
            <a:ext cx="3175222" cy="2381417"/>
            <a:chOff x="0" y="0"/>
            <a:chExt cx="8128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982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4055312" y="4345187"/>
            <a:ext cx="2447237" cy="1835428"/>
            <a:chOff x="0" y="0"/>
            <a:chExt cx="8128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39C9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6691" y="1718924"/>
            <a:ext cx="3003831" cy="2577400"/>
            <a:chOff x="0" y="0"/>
            <a:chExt cx="4005108" cy="3436533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-257445" y="1152159"/>
              <a:ext cx="2541819" cy="2026928"/>
              <a:chOff x="0" y="0"/>
              <a:chExt cx="775260" cy="61821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75260" cy="618217"/>
              </a:xfrm>
              <a:custGeom>
                <a:avLst/>
                <a:gdLst/>
                <a:ahLst/>
                <a:cxnLst/>
                <a:rect r="r" b="b" t="t" l="l"/>
                <a:pathLst>
                  <a:path h="618217" w="775260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618217"/>
                    </a:lnTo>
                    <a:lnTo>
                      <a:pt x="0" y="61821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47625"/>
                <a:ext cx="572060" cy="665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3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5400000">
              <a:off x="1732921" y="1164347"/>
              <a:ext cx="2541819" cy="2002554"/>
              <a:chOff x="0" y="0"/>
              <a:chExt cx="812800" cy="64035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40359"/>
              </a:xfrm>
              <a:custGeom>
                <a:avLst/>
                <a:gdLst/>
                <a:ahLst/>
                <a:cxnLst/>
                <a:rect r="r" b="b" t="t" l="l"/>
                <a:pathLst>
                  <a:path h="640359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40359"/>
                    </a:lnTo>
                    <a:lnTo>
                      <a:pt x="812800" y="640359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47625"/>
                <a:ext cx="609600" cy="6879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3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5400000">
              <a:off x="1720734" y="257445"/>
              <a:ext cx="2541819" cy="2026928"/>
              <a:chOff x="0" y="0"/>
              <a:chExt cx="775260" cy="61821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75260" cy="618217"/>
              </a:xfrm>
              <a:custGeom>
                <a:avLst/>
                <a:gdLst/>
                <a:ahLst/>
                <a:cxnLst/>
                <a:rect r="r" b="b" t="t" l="l"/>
                <a:pathLst>
                  <a:path h="618217" w="775260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618217"/>
                    </a:lnTo>
                    <a:lnTo>
                      <a:pt x="0" y="61821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-47625"/>
                <a:ext cx="572060" cy="665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3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5400000">
              <a:off x="-269633" y="269633"/>
              <a:ext cx="2541819" cy="2002554"/>
              <a:chOff x="0" y="0"/>
              <a:chExt cx="812800" cy="64035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40359"/>
              </a:xfrm>
              <a:custGeom>
                <a:avLst/>
                <a:gdLst/>
                <a:ahLst/>
                <a:cxnLst/>
                <a:rect r="r" b="b" t="t" l="l"/>
                <a:pathLst>
                  <a:path h="640359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40359"/>
                    </a:lnTo>
                    <a:lnTo>
                      <a:pt x="812800" y="640359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49828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01600" y="-47625"/>
                <a:ext cx="609600" cy="6879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3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-225991" y="640525"/>
            <a:ext cx="1254691" cy="776351"/>
          </a:xfrm>
          <a:custGeom>
            <a:avLst/>
            <a:gdLst/>
            <a:ahLst/>
            <a:cxnLst/>
            <a:rect r="r" b="b" t="t" l="l"/>
            <a:pathLst>
              <a:path h="776351" w="1254691">
                <a:moveTo>
                  <a:pt x="0" y="0"/>
                </a:moveTo>
                <a:lnTo>
                  <a:pt x="1254691" y="0"/>
                </a:lnTo>
                <a:lnTo>
                  <a:pt x="1254691" y="776350"/>
                </a:lnTo>
                <a:lnTo>
                  <a:pt x="0" y="77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20162" b="-63553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460099" y="7095502"/>
            <a:ext cx="933798" cy="970180"/>
          </a:xfrm>
          <a:custGeom>
            <a:avLst/>
            <a:gdLst/>
            <a:ahLst/>
            <a:cxnLst/>
            <a:rect r="r" b="b" t="t" l="l"/>
            <a:pathLst>
              <a:path h="970180" w="933798">
                <a:moveTo>
                  <a:pt x="0" y="0"/>
                </a:moveTo>
                <a:lnTo>
                  <a:pt x="933798" y="0"/>
                </a:lnTo>
                <a:lnTo>
                  <a:pt x="933798" y="970180"/>
                </a:lnTo>
                <a:lnTo>
                  <a:pt x="0" y="97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735603" y="4763914"/>
            <a:ext cx="997974" cy="997974"/>
          </a:xfrm>
          <a:custGeom>
            <a:avLst/>
            <a:gdLst/>
            <a:ahLst/>
            <a:cxnLst/>
            <a:rect r="r" b="b" t="t" l="l"/>
            <a:pathLst>
              <a:path h="997974" w="997974">
                <a:moveTo>
                  <a:pt x="0" y="0"/>
                </a:moveTo>
                <a:lnTo>
                  <a:pt x="997974" y="0"/>
                </a:lnTo>
                <a:lnTo>
                  <a:pt x="997974" y="997974"/>
                </a:lnTo>
                <a:lnTo>
                  <a:pt x="0" y="997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5400000">
            <a:off x="8795851" y="2965544"/>
            <a:ext cx="1267798" cy="1079213"/>
          </a:xfrm>
          <a:custGeom>
            <a:avLst/>
            <a:gdLst/>
            <a:ahLst/>
            <a:cxnLst/>
            <a:rect r="r" b="b" t="t" l="l"/>
            <a:pathLst>
              <a:path h="1079213" w="1267798">
                <a:moveTo>
                  <a:pt x="0" y="0"/>
                </a:moveTo>
                <a:lnTo>
                  <a:pt x="1267798" y="0"/>
                </a:lnTo>
                <a:lnTo>
                  <a:pt x="1267798" y="1079213"/>
                </a:lnTo>
                <a:lnTo>
                  <a:pt x="0" y="1079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5400000">
            <a:off x="8795851" y="4178932"/>
            <a:ext cx="1267798" cy="1079213"/>
          </a:xfrm>
          <a:custGeom>
            <a:avLst/>
            <a:gdLst/>
            <a:ahLst/>
            <a:cxnLst/>
            <a:rect r="r" b="b" t="t" l="l"/>
            <a:pathLst>
              <a:path h="1079213" w="1267798">
                <a:moveTo>
                  <a:pt x="0" y="0"/>
                </a:moveTo>
                <a:lnTo>
                  <a:pt x="1267798" y="0"/>
                </a:lnTo>
                <a:lnTo>
                  <a:pt x="1267798" y="1079213"/>
                </a:lnTo>
                <a:lnTo>
                  <a:pt x="0" y="1079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5400000">
            <a:off x="8795851" y="5384528"/>
            <a:ext cx="1267798" cy="1079213"/>
          </a:xfrm>
          <a:custGeom>
            <a:avLst/>
            <a:gdLst/>
            <a:ahLst/>
            <a:cxnLst/>
            <a:rect r="r" b="b" t="t" l="l"/>
            <a:pathLst>
              <a:path h="1079213" w="1267798">
                <a:moveTo>
                  <a:pt x="0" y="0"/>
                </a:moveTo>
                <a:lnTo>
                  <a:pt x="1267798" y="0"/>
                </a:lnTo>
                <a:lnTo>
                  <a:pt x="1267798" y="1079213"/>
                </a:lnTo>
                <a:lnTo>
                  <a:pt x="0" y="10792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5400000">
            <a:off x="8795851" y="6590124"/>
            <a:ext cx="1267798" cy="1079213"/>
          </a:xfrm>
          <a:custGeom>
            <a:avLst/>
            <a:gdLst/>
            <a:ahLst/>
            <a:cxnLst/>
            <a:rect r="r" b="b" t="t" l="l"/>
            <a:pathLst>
              <a:path h="1079213" w="1267798">
                <a:moveTo>
                  <a:pt x="0" y="0"/>
                </a:moveTo>
                <a:lnTo>
                  <a:pt x="1267798" y="0"/>
                </a:lnTo>
                <a:lnTo>
                  <a:pt x="1267798" y="1079213"/>
                </a:lnTo>
                <a:lnTo>
                  <a:pt x="0" y="1079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5400000">
            <a:off x="8795851" y="7795719"/>
            <a:ext cx="1267798" cy="1079213"/>
          </a:xfrm>
          <a:custGeom>
            <a:avLst/>
            <a:gdLst/>
            <a:ahLst/>
            <a:cxnLst/>
            <a:rect r="r" b="b" t="t" l="l"/>
            <a:pathLst>
              <a:path h="1079213" w="1267798">
                <a:moveTo>
                  <a:pt x="0" y="0"/>
                </a:moveTo>
                <a:lnTo>
                  <a:pt x="1267798" y="0"/>
                </a:lnTo>
                <a:lnTo>
                  <a:pt x="1267798" y="1079213"/>
                </a:lnTo>
                <a:lnTo>
                  <a:pt x="0" y="1079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6772101" y="-1145598"/>
            <a:ext cx="2244372" cy="2036767"/>
          </a:xfrm>
          <a:custGeom>
            <a:avLst/>
            <a:gdLst/>
            <a:ahLst/>
            <a:cxnLst/>
            <a:rect r="r" b="b" t="t" l="l"/>
            <a:pathLst>
              <a:path h="2036767" w="2244372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159921" y="2280049"/>
            <a:ext cx="2217372" cy="1455150"/>
          </a:xfrm>
          <a:custGeom>
            <a:avLst/>
            <a:gdLst/>
            <a:ahLst/>
            <a:cxnLst/>
            <a:rect r="r" b="b" t="t" l="l"/>
            <a:pathLst>
              <a:path h="1455150" w="2217372">
                <a:moveTo>
                  <a:pt x="0" y="0"/>
                </a:moveTo>
                <a:lnTo>
                  <a:pt x="2217371" y="0"/>
                </a:lnTo>
                <a:lnTo>
                  <a:pt x="2217371" y="1455150"/>
                </a:lnTo>
                <a:lnTo>
                  <a:pt x="0" y="14551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932924" y="6962486"/>
            <a:ext cx="1293101" cy="1264007"/>
          </a:xfrm>
          <a:custGeom>
            <a:avLst/>
            <a:gdLst/>
            <a:ahLst/>
            <a:cxnLst/>
            <a:rect r="r" b="b" t="t" l="l"/>
            <a:pathLst>
              <a:path h="1264007" w="1293101">
                <a:moveTo>
                  <a:pt x="0" y="0"/>
                </a:moveTo>
                <a:lnTo>
                  <a:pt x="1293101" y="0"/>
                </a:lnTo>
                <a:lnTo>
                  <a:pt x="1293101" y="1264006"/>
                </a:lnTo>
                <a:lnTo>
                  <a:pt x="0" y="12640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4802568" y="4672978"/>
            <a:ext cx="952725" cy="1179846"/>
          </a:xfrm>
          <a:custGeom>
            <a:avLst/>
            <a:gdLst/>
            <a:ahLst/>
            <a:cxnLst/>
            <a:rect r="r" b="b" t="t" l="l"/>
            <a:pathLst>
              <a:path h="1179846" w="952725">
                <a:moveTo>
                  <a:pt x="0" y="0"/>
                </a:moveTo>
                <a:lnTo>
                  <a:pt x="952726" y="0"/>
                </a:lnTo>
                <a:lnTo>
                  <a:pt x="952726" y="1179846"/>
                </a:lnTo>
                <a:lnTo>
                  <a:pt x="0" y="1179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129209" y="1026441"/>
            <a:ext cx="7877819" cy="153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1"/>
              </a:lnSpc>
            </a:pPr>
            <a:r>
              <a:rPr lang="en-US" b="true" sz="5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GTM: FROM CON</a:t>
            </a:r>
            <a:r>
              <a:rPr lang="en-US" b="true" sz="5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CERN TO </a:t>
            </a:r>
            <a:r>
              <a:rPr lang="en-US" b="true" sz="5199">
                <a:solidFill>
                  <a:srgbClr val="EA580C"/>
                </a:solidFill>
                <a:latin typeface="DM Sans Bold"/>
                <a:ea typeface="DM Sans Bold"/>
                <a:cs typeface="DM Sans Bold"/>
                <a:sym typeface="DM Sans Bold"/>
              </a:rPr>
              <a:t>CONVERSION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36056" y="2838087"/>
            <a:ext cx="47282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Medical Partnerships (Phase 1)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36056" y="3318238"/>
            <a:ext cx="6142166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Tie-ups with hospitals for referrals</a:t>
            </a:r>
          </a:p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Engage top geriatricians and specialists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36056" y="4136749"/>
            <a:ext cx="47282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Digital-First Acquisition (Phase 1)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36056" y="4616900"/>
            <a:ext cx="530240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Hyper-targeted online campaigns</a:t>
            </a:r>
          </a:p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 trust via reviews &amp; real-time updates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36056" y="5436059"/>
            <a:ext cx="545985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Affluent Urban Families &amp; NRIs (Phase 2)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36056" y="5916209"/>
            <a:ext cx="653604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Outreach to senior clubs, gated communities, NRI groups</a:t>
            </a:r>
          </a:p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decision-makers (adult kids, 40–60 yrs)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36056" y="6732858"/>
            <a:ext cx="530240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Community &amp; Trust-Building (Phase 2)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36056" y="7213009"/>
            <a:ext cx="530240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Run camps, wellness events, family days</a:t>
            </a:r>
          </a:p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Drive local referrals via testimonials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36056" y="8046629"/>
            <a:ext cx="47282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Corporate &amp; CSR Alliances (Phase 3)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36056" y="8526780"/>
            <a:ext cx="530240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Partner with employers for eldercare plans</a:t>
            </a:r>
          </a:p>
          <a:p>
            <a:pPr algn="just" marL="388618" indent="-194309" lvl="1">
              <a:lnSpc>
                <a:spcPts val="269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Leverage CSR/government care programs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130784" y="3109160"/>
            <a:ext cx="597932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4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130784" y="4322548"/>
            <a:ext cx="597932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4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130784" y="5528144"/>
            <a:ext cx="597932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4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130784" y="6733740"/>
            <a:ext cx="597932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4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130784" y="7939336"/>
            <a:ext cx="597932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47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DAGtHrOxydk</dc:identifier>
  <dcterms:modified xsi:type="dcterms:W3CDTF">2011-08-01T06:04:30Z</dcterms:modified>
  <cp:revision>1</cp:revision>
  <dc:title>Copy of VC Deck</dc:title>
</cp:coreProperties>
</file>